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64" r:id="rId2"/>
    <p:sldId id="256" r:id="rId3"/>
    <p:sldId id="257" r:id="rId4"/>
    <p:sldId id="258" r:id="rId5"/>
    <p:sldId id="259" r:id="rId6"/>
    <p:sldId id="260" r:id="rId7"/>
    <p:sldId id="261" r:id="rId8"/>
    <p:sldId id="262" r:id="rId9"/>
    <p:sldId id="263" r:id="rId10"/>
    <p:sldId id="265" r:id="rId11"/>
    <p:sldId id="266" r:id="rId12"/>
  </p:sldIdLst>
  <p:sldSz cx="14630400" cy="8229600"/>
  <p:notesSz cx="8229600" cy="14630400"/>
  <p:embeddedFontLst>
    <p:embeddedFont>
      <p:font typeface="Barlow" panose="020B0604020202020204" charset="0"/>
      <p:regular r:id="rId14"/>
    </p:embeddedFont>
    <p:embeddedFont>
      <p:font typeface="Calibri" panose="020F0502020204030204" pitchFamily="34" charset="0"/>
      <p:regular r:id="rId15"/>
      <p:bold r:id="rId16"/>
      <p:italic r:id="rId17"/>
      <p:boldItalic r:id="rId18"/>
    </p:embeddedFont>
    <p:embeddedFont>
      <p:font typeface="Barlow Medium"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5445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25158" y="960621"/>
            <a:ext cx="5408275" cy="1200329"/>
          </a:xfrm>
          <a:prstGeom prst="rect">
            <a:avLst/>
          </a:prstGeom>
          <a:noFill/>
        </p:spPr>
        <p:txBody>
          <a:bodyPr wrap="none" rtlCol="0">
            <a:spAutoFit/>
          </a:bodyPr>
          <a:lstStyle/>
          <a:p>
            <a:r>
              <a:rPr lang="en-US" sz="7200" dirty="0" smtClean="0">
                <a:solidFill>
                  <a:schemeClr val="bg1"/>
                </a:solidFill>
                <a:latin typeface="Times New Roman" panose="02020603050405020304" pitchFamily="18" charset="0"/>
                <a:cs typeface="Times New Roman" panose="02020603050405020304" pitchFamily="18" charset="0"/>
              </a:rPr>
              <a:t>GROUP ONE</a:t>
            </a:r>
            <a:endParaRPr lang="en-US" sz="7200" dirty="0">
              <a:solidFill>
                <a:schemeClr val="bg1"/>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3058510" y="3026979"/>
            <a:ext cx="7953011" cy="3785652"/>
          </a:xfrm>
          <a:prstGeom prst="rect">
            <a:avLst/>
          </a:prstGeom>
          <a:noFill/>
        </p:spPr>
        <p:txBody>
          <a:bodyPr wrap="none" rtlCol="0">
            <a:spAutoFit/>
          </a:bodyPr>
          <a:lstStyle/>
          <a:p>
            <a:r>
              <a:rPr lang="en-GB" sz="4800" dirty="0">
                <a:solidFill>
                  <a:schemeClr val="bg1"/>
                </a:solidFill>
                <a:latin typeface="Times New Roman" panose="02020603050405020304" pitchFamily="18" charset="0"/>
                <a:cs typeface="Times New Roman" panose="02020603050405020304" pitchFamily="18" charset="0"/>
              </a:rPr>
              <a:t>1. Will </a:t>
            </a:r>
            <a:r>
              <a:rPr lang="en-GB" sz="4800" dirty="0" err="1">
                <a:solidFill>
                  <a:schemeClr val="bg1"/>
                </a:solidFill>
                <a:latin typeface="Times New Roman" panose="02020603050405020304" pitchFamily="18" charset="0"/>
                <a:cs typeface="Times New Roman" panose="02020603050405020304" pitchFamily="18" charset="0"/>
              </a:rPr>
              <a:t>Araka</a:t>
            </a:r>
            <a:r>
              <a:rPr lang="en-GB" sz="4800" dirty="0">
                <a:solidFill>
                  <a:schemeClr val="bg1"/>
                </a:solidFill>
                <a:latin typeface="Times New Roman" panose="02020603050405020304" pitchFamily="18" charset="0"/>
                <a:cs typeface="Times New Roman" panose="02020603050405020304" pitchFamily="18" charset="0"/>
              </a:rPr>
              <a:t> </a:t>
            </a:r>
            <a:r>
              <a:rPr lang="en-GB" sz="4800" dirty="0" smtClean="0">
                <a:solidFill>
                  <a:schemeClr val="bg1"/>
                </a:solidFill>
                <a:latin typeface="Times New Roman" panose="02020603050405020304" pitchFamily="18" charset="0"/>
                <a:cs typeface="Times New Roman" panose="02020603050405020304" pitchFamily="18" charset="0"/>
              </a:rPr>
              <a:t>             23-0773</a:t>
            </a:r>
            <a:r>
              <a:rPr lang="en-GB" sz="4800" dirty="0">
                <a:solidFill>
                  <a:schemeClr val="bg1"/>
                </a:solidFill>
                <a:latin typeface="Times New Roman" panose="02020603050405020304" pitchFamily="18" charset="0"/>
                <a:cs typeface="Times New Roman" panose="02020603050405020304" pitchFamily="18" charset="0"/>
              </a:rPr>
              <a:t>.</a:t>
            </a:r>
            <a:endParaRPr lang="en-US" sz="4800" dirty="0">
              <a:solidFill>
                <a:schemeClr val="bg1"/>
              </a:solidFill>
              <a:latin typeface="Times New Roman" panose="02020603050405020304" pitchFamily="18" charset="0"/>
              <a:cs typeface="Times New Roman" panose="02020603050405020304" pitchFamily="18" charset="0"/>
            </a:endParaRPr>
          </a:p>
          <a:p>
            <a:r>
              <a:rPr lang="en-GB" sz="4800" dirty="0">
                <a:solidFill>
                  <a:schemeClr val="bg1"/>
                </a:solidFill>
                <a:latin typeface="Times New Roman" panose="02020603050405020304" pitchFamily="18" charset="0"/>
                <a:cs typeface="Times New Roman" panose="02020603050405020304" pitchFamily="18" charset="0"/>
              </a:rPr>
              <a:t>2. Alex </a:t>
            </a:r>
            <a:r>
              <a:rPr lang="en-GB" sz="4800" dirty="0" err="1">
                <a:solidFill>
                  <a:schemeClr val="bg1"/>
                </a:solidFill>
                <a:latin typeface="Times New Roman" panose="02020603050405020304" pitchFamily="18" charset="0"/>
                <a:cs typeface="Times New Roman" panose="02020603050405020304" pitchFamily="18" charset="0"/>
              </a:rPr>
              <a:t>Kamwende</a:t>
            </a:r>
            <a:r>
              <a:rPr lang="en-GB" sz="4800" dirty="0">
                <a:solidFill>
                  <a:schemeClr val="bg1"/>
                </a:solidFill>
                <a:latin typeface="Times New Roman" panose="02020603050405020304" pitchFamily="18" charset="0"/>
                <a:cs typeface="Times New Roman" panose="02020603050405020304" pitchFamily="18" charset="0"/>
              </a:rPr>
              <a:t> </a:t>
            </a:r>
            <a:r>
              <a:rPr lang="en-GB" sz="4800" dirty="0" smtClean="0">
                <a:solidFill>
                  <a:schemeClr val="bg1"/>
                </a:solidFill>
                <a:latin typeface="Times New Roman" panose="02020603050405020304" pitchFamily="18" charset="0"/>
                <a:cs typeface="Times New Roman" panose="02020603050405020304" pitchFamily="18" charset="0"/>
              </a:rPr>
              <a:t>    22-1202</a:t>
            </a:r>
            <a:r>
              <a:rPr lang="en-GB" sz="4800" dirty="0">
                <a:solidFill>
                  <a:schemeClr val="bg1"/>
                </a:solidFill>
                <a:latin typeface="Times New Roman" panose="02020603050405020304" pitchFamily="18" charset="0"/>
                <a:cs typeface="Times New Roman" panose="02020603050405020304" pitchFamily="18" charset="0"/>
              </a:rPr>
              <a:t>.</a:t>
            </a:r>
            <a:endParaRPr lang="en-US" sz="4800" dirty="0">
              <a:solidFill>
                <a:schemeClr val="bg1"/>
              </a:solidFill>
              <a:latin typeface="Times New Roman" panose="02020603050405020304" pitchFamily="18" charset="0"/>
              <a:cs typeface="Times New Roman" panose="02020603050405020304" pitchFamily="18" charset="0"/>
            </a:endParaRPr>
          </a:p>
          <a:p>
            <a:r>
              <a:rPr lang="en-GB" sz="4800" dirty="0">
                <a:solidFill>
                  <a:schemeClr val="bg1"/>
                </a:solidFill>
                <a:latin typeface="Times New Roman" panose="02020603050405020304" pitchFamily="18" charset="0"/>
                <a:cs typeface="Times New Roman" panose="02020603050405020304" pitchFamily="18" charset="0"/>
              </a:rPr>
              <a:t>3. </a:t>
            </a:r>
            <a:r>
              <a:rPr lang="en-GB" sz="4800" dirty="0" err="1">
                <a:solidFill>
                  <a:schemeClr val="bg1"/>
                </a:solidFill>
                <a:latin typeface="Times New Roman" panose="02020603050405020304" pitchFamily="18" charset="0"/>
                <a:cs typeface="Times New Roman" panose="02020603050405020304" pitchFamily="18" charset="0"/>
              </a:rPr>
              <a:t>Triza</a:t>
            </a:r>
            <a:r>
              <a:rPr lang="en-GB" sz="4800" dirty="0">
                <a:solidFill>
                  <a:schemeClr val="bg1"/>
                </a:solidFill>
                <a:latin typeface="Times New Roman" panose="02020603050405020304" pitchFamily="18" charset="0"/>
                <a:cs typeface="Times New Roman" panose="02020603050405020304" pitchFamily="18" charset="0"/>
              </a:rPr>
              <a:t> Nyoike </a:t>
            </a:r>
            <a:r>
              <a:rPr lang="en-GB" sz="4800" dirty="0" smtClean="0">
                <a:solidFill>
                  <a:schemeClr val="bg1"/>
                </a:solidFill>
                <a:latin typeface="Times New Roman" panose="02020603050405020304" pitchFamily="18" charset="0"/>
                <a:cs typeface="Times New Roman" panose="02020603050405020304" pitchFamily="18" charset="0"/>
              </a:rPr>
              <a:t>          22-3298</a:t>
            </a:r>
            <a:r>
              <a:rPr lang="en-GB" sz="4800" dirty="0">
                <a:solidFill>
                  <a:schemeClr val="bg1"/>
                </a:solidFill>
                <a:latin typeface="Times New Roman" panose="02020603050405020304" pitchFamily="18" charset="0"/>
                <a:cs typeface="Times New Roman" panose="02020603050405020304" pitchFamily="18" charset="0"/>
              </a:rPr>
              <a:t>.</a:t>
            </a:r>
            <a:endParaRPr lang="en-US" sz="4800" dirty="0">
              <a:solidFill>
                <a:schemeClr val="bg1"/>
              </a:solidFill>
              <a:latin typeface="Times New Roman" panose="02020603050405020304" pitchFamily="18" charset="0"/>
              <a:cs typeface="Times New Roman" panose="02020603050405020304" pitchFamily="18" charset="0"/>
            </a:endParaRPr>
          </a:p>
          <a:p>
            <a:r>
              <a:rPr lang="en-GB" sz="4800" dirty="0">
                <a:solidFill>
                  <a:schemeClr val="bg1"/>
                </a:solidFill>
                <a:latin typeface="Times New Roman" panose="02020603050405020304" pitchFamily="18" charset="0"/>
                <a:cs typeface="Times New Roman" panose="02020603050405020304" pitchFamily="18" charset="0"/>
              </a:rPr>
              <a:t>4. </a:t>
            </a:r>
            <a:r>
              <a:rPr lang="en-GB" sz="4800" dirty="0" err="1">
                <a:solidFill>
                  <a:schemeClr val="bg1"/>
                </a:solidFill>
                <a:latin typeface="Times New Roman" panose="02020603050405020304" pitchFamily="18" charset="0"/>
                <a:cs typeface="Times New Roman" panose="02020603050405020304" pitchFamily="18" charset="0"/>
              </a:rPr>
              <a:t>Annrisper</a:t>
            </a:r>
            <a:r>
              <a:rPr lang="en-GB" sz="4800" dirty="0">
                <a:solidFill>
                  <a:schemeClr val="bg1"/>
                </a:solidFill>
                <a:latin typeface="Times New Roman" panose="02020603050405020304" pitchFamily="18" charset="0"/>
                <a:cs typeface="Times New Roman" panose="02020603050405020304" pitchFamily="18" charset="0"/>
              </a:rPr>
              <a:t> </a:t>
            </a:r>
            <a:r>
              <a:rPr lang="en-GB" sz="4800" dirty="0" err="1" smtClean="0">
                <a:solidFill>
                  <a:schemeClr val="bg1"/>
                </a:solidFill>
                <a:latin typeface="Times New Roman" panose="02020603050405020304" pitchFamily="18" charset="0"/>
                <a:cs typeface="Times New Roman" panose="02020603050405020304" pitchFamily="18" charset="0"/>
              </a:rPr>
              <a:t>Wanjiku</a:t>
            </a:r>
            <a:r>
              <a:rPr lang="en-GB" sz="4800" dirty="0" smtClean="0">
                <a:solidFill>
                  <a:schemeClr val="bg1"/>
                </a:solidFill>
                <a:latin typeface="Times New Roman" panose="02020603050405020304" pitchFamily="18" charset="0"/>
                <a:cs typeface="Times New Roman" panose="02020603050405020304" pitchFamily="18" charset="0"/>
              </a:rPr>
              <a:t>  </a:t>
            </a:r>
            <a:r>
              <a:rPr lang="en-GB" sz="4800" dirty="0">
                <a:solidFill>
                  <a:schemeClr val="bg1"/>
                </a:solidFill>
                <a:latin typeface="Times New Roman" panose="02020603050405020304" pitchFamily="18" charset="0"/>
                <a:cs typeface="Times New Roman" panose="02020603050405020304" pitchFamily="18" charset="0"/>
              </a:rPr>
              <a:t>22-3108.</a:t>
            </a:r>
            <a:endParaRPr lang="en-US" sz="4800" dirty="0">
              <a:solidFill>
                <a:schemeClr val="bg1"/>
              </a:solidFill>
              <a:latin typeface="Times New Roman" panose="02020603050405020304" pitchFamily="18" charset="0"/>
              <a:cs typeface="Times New Roman" panose="02020603050405020304" pitchFamily="18" charset="0"/>
            </a:endParaRPr>
          </a:p>
          <a:p>
            <a:endParaRPr lang="en-US" sz="4800" dirty="0">
              <a:solidFill>
                <a:schemeClr val="bg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12817366" y="7734143"/>
            <a:ext cx="1813033" cy="495457"/>
          </a:xfrm>
          <a:prstGeom prst="rect">
            <a:avLst/>
          </a:prstGeom>
          <a:solidFill>
            <a:schemeClr val="bg2">
              <a:lumMod val="10000"/>
            </a:schemeClr>
          </a:solidFill>
        </p:spPr>
        <p:txBody>
          <a:bodyPr wrap="square" rtlCol="0">
            <a:spAutoFit/>
          </a:bodyPr>
          <a:lstStyle/>
          <a:p>
            <a:endParaRPr lang="en-US" dirty="0"/>
          </a:p>
        </p:txBody>
      </p:sp>
    </p:spTree>
    <p:extLst>
      <p:ext uri="{BB962C8B-B14F-4D97-AF65-F5344CB8AC3E}">
        <p14:creationId xmlns:p14="http://schemas.microsoft.com/office/powerpoint/2010/main" val="3593909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26979" y="1024759"/>
            <a:ext cx="4743606" cy="584775"/>
          </a:xfrm>
          <a:prstGeom prst="rect">
            <a:avLst/>
          </a:prstGeom>
          <a:noFill/>
        </p:spPr>
        <p:txBody>
          <a:bodyPr wrap="none" rtlCol="0">
            <a:spAutoFit/>
          </a:bodyPr>
          <a:lstStyle/>
          <a:p>
            <a:r>
              <a:rPr lang="en-US" sz="3200" dirty="0" smtClean="0">
                <a:solidFill>
                  <a:schemeClr val="bg1"/>
                </a:solidFill>
                <a:latin typeface="Times New Roman" panose="02020603050405020304" pitchFamily="18" charset="0"/>
                <a:cs typeface="Times New Roman" panose="02020603050405020304" pitchFamily="18" charset="0"/>
              </a:rPr>
              <a:t>TEAM MEMBER ROLES:</a:t>
            </a:r>
            <a:endParaRPr lang="en-US" sz="3200" dirty="0">
              <a:solidFill>
                <a:schemeClr val="bg1"/>
              </a:solidFill>
              <a:latin typeface="Times New Roman" panose="02020603050405020304" pitchFamily="18" charset="0"/>
              <a:cs typeface="Times New Roman" panose="02020603050405020304" pitchFamily="18" charset="0"/>
            </a:endParaRPr>
          </a:p>
        </p:txBody>
      </p:sp>
      <p:pic>
        <p:nvPicPr>
          <p:cNvPr id="4" name="Picture 3"/>
          <p:cNvPicPr/>
          <p:nvPr/>
        </p:nvPicPr>
        <p:blipFill>
          <a:blip r:embed="rId2"/>
          <a:stretch>
            <a:fillRect/>
          </a:stretch>
        </p:blipFill>
        <p:spPr>
          <a:xfrm>
            <a:off x="1277007" y="2302226"/>
            <a:ext cx="11098924" cy="4445416"/>
          </a:xfrm>
          <a:prstGeom prst="rect">
            <a:avLst/>
          </a:prstGeom>
        </p:spPr>
      </p:pic>
      <p:sp>
        <p:nvSpPr>
          <p:cNvPr id="5" name="TextBox 4"/>
          <p:cNvSpPr txBox="1"/>
          <p:nvPr/>
        </p:nvSpPr>
        <p:spPr>
          <a:xfrm>
            <a:off x="12817366" y="7734143"/>
            <a:ext cx="1813033" cy="495457"/>
          </a:xfrm>
          <a:prstGeom prst="rect">
            <a:avLst/>
          </a:prstGeom>
          <a:solidFill>
            <a:schemeClr val="bg2">
              <a:lumMod val="10000"/>
            </a:schemeClr>
          </a:solidFill>
        </p:spPr>
        <p:txBody>
          <a:bodyPr wrap="square" rtlCol="0">
            <a:spAutoFit/>
          </a:bodyPr>
          <a:lstStyle/>
          <a:p>
            <a:endParaRPr lang="en-US" dirty="0"/>
          </a:p>
        </p:txBody>
      </p:sp>
    </p:spTree>
    <p:extLst>
      <p:ext uri="{BB962C8B-B14F-4D97-AF65-F5344CB8AC3E}">
        <p14:creationId xmlns:p14="http://schemas.microsoft.com/office/powerpoint/2010/main" val="34240485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21572" y="3074276"/>
            <a:ext cx="7836569" cy="1569660"/>
          </a:xfrm>
          <a:prstGeom prst="rect">
            <a:avLst/>
          </a:prstGeom>
          <a:noFill/>
        </p:spPr>
        <p:txBody>
          <a:bodyPr wrap="none" rtlCol="0">
            <a:spAutoFit/>
          </a:bodyPr>
          <a:lstStyle/>
          <a:p>
            <a:r>
              <a:rPr lang="en-US" sz="9600" dirty="0" smtClean="0">
                <a:solidFill>
                  <a:schemeClr val="bg1"/>
                </a:solidFill>
                <a:latin typeface="Times New Roman" panose="02020603050405020304" pitchFamily="18" charset="0"/>
                <a:cs typeface="Times New Roman" panose="02020603050405020304" pitchFamily="18" charset="0"/>
              </a:rPr>
              <a:t>THANK YOU!</a:t>
            </a:r>
            <a:endParaRPr lang="en-US" sz="9600" dirty="0">
              <a:solidFill>
                <a:schemeClr val="bg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12817366" y="7734143"/>
            <a:ext cx="1813033" cy="495457"/>
          </a:xfrm>
          <a:prstGeom prst="rect">
            <a:avLst/>
          </a:prstGeom>
          <a:solidFill>
            <a:schemeClr val="bg2">
              <a:lumMod val="10000"/>
            </a:schemeClr>
          </a:solidFill>
        </p:spPr>
        <p:txBody>
          <a:bodyPr wrap="square" rtlCol="0">
            <a:spAutoFit/>
          </a:bodyPr>
          <a:lstStyle/>
          <a:p>
            <a:endParaRPr lang="en-US" dirty="0"/>
          </a:p>
        </p:txBody>
      </p:sp>
    </p:spTree>
    <p:extLst>
      <p:ext uri="{BB962C8B-B14F-4D97-AF65-F5344CB8AC3E}">
        <p14:creationId xmlns:p14="http://schemas.microsoft.com/office/powerpoint/2010/main" val="3319025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67461" y="615791"/>
            <a:ext cx="7381875" cy="1223963"/>
          </a:xfrm>
          <a:prstGeom prst="rect">
            <a:avLst/>
          </a:prstGeom>
          <a:noFill/>
          <a:ln/>
        </p:spPr>
        <p:txBody>
          <a:bodyPr wrap="square" lIns="0" tIns="0" rIns="0" bIns="0" rtlCol="0" anchor="t"/>
          <a:lstStyle/>
          <a:p>
            <a:pPr marL="0" indent="0" algn="l">
              <a:lnSpc>
                <a:spcPts val="4800"/>
              </a:lnSpc>
              <a:buNone/>
            </a:pPr>
            <a:r>
              <a:rPr lang="en-US" sz="4000" dirty="0">
                <a:solidFill>
                  <a:srgbClr val="FFFFFF"/>
                </a:solidFill>
                <a:latin typeface="Times New Roman" panose="02020603050405020304" pitchFamily="18" charset="0"/>
                <a:ea typeface="Barlow Medium" pitchFamily="34" charset="-122"/>
                <a:cs typeface="Times New Roman" panose="02020603050405020304" pitchFamily="18" charset="0"/>
              </a:rPr>
              <a:t>Fitness Management Web Application</a:t>
            </a:r>
            <a:endParaRPr lang="en-US" sz="4000" dirty="0">
              <a:latin typeface="Times New Roman" panose="02020603050405020304" pitchFamily="18" charset="0"/>
              <a:cs typeface="Times New Roman" panose="02020603050405020304" pitchFamily="18" charset="0"/>
            </a:endParaRPr>
          </a:p>
        </p:txBody>
      </p:sp>
      <p:sp>
        <p:nvSpPr>
          <p:cNvPr id="4" name="Text 1"/>
          <p:cNvSpPr/>
          <p:nvPr/>
        </p:nvSpPr>
        <p:spPr>
          <a:xfrm>
            <a:off x="6367460" y="2351842"/>
            <a:ext cx="7381875" cy="1409700"/>
          </a:xfrm>
          <a:prstGeom prst="rect">
            <a:avLst/>
          </a:prstGeom>
          <a:noFill/>
          <a:ln/>
        </p:spPr>
        <p:txBody>
          <a:bodyPr wrap="square" lIns="0" tIns="0" rIns="0" bIns="0" rtlCol="0" anchor="t"/>
          <a:lstStyle/>
          <a:p>
            <a:pPr marL="0" indent="0" algn="l">
              <a:lnSpc>
                <a:spcPts val="2750"/>
              </a:lnSpc>
              <a:buNone/>
            </a:pPr>
            <a:r>
              <a:rPr lang="en-US" sz="2800" dirty="0">
                <a:solidFill>
                  <a:srgbClr val="E5E0DF"/>
                </a:solidFill>
                <a:latin typeface="Times New Roman" panose="02020603050405020304" pitchFamily="18" charset="0"/>
                <a:ea typeface="Barlow" pitchFamily="34" charset="-122"/>
                <a:cs typeface="Times New Roman" panose="02020603050405020304" pitchFamily="18" charset="0"/>
              </a:rPr>
              <a:t>This presentation outlines our innovative Fitness Management Web Application, designed to address gaps in the current fitness market. We aim to provide an accessible, cloud-based platform for personalized workouts, progress tracking, and community engagement.</a:t>
            </a:r>
            <a:endParaRPr lang="en-US" sz="2800" dirty="0">
              <a:latin typeface="Times New Roman" panose="02020603050405020304" pitchFamily="18" charset="0"/>
              <a:cs typeface="Times New Roman" panose="02020603050405020304" pitchFamily="18" charset="0"/>
            </a:endParaRPr>
          </a:p>
        </p:txBody>
      </p:sp>
      <p:sp>
        <p:nvSpPr>
          <p:cNvPr id="5" name="Text 2"/>
          <p:cNvSpPr/>
          <p:nvPr/>
        </p:nvSpPr>
        <p:spPr>
          <a:xfrm>
            <a:off x="6367459" y="4877259"/>
            <a:ext cx="7381875" cy="704850"/>
          </a:xfrm>
          <a:prstGeom prst="rect">
            <a:avLst/>
          </a:prstGeom>
          <a:noFill/>
          <a:ln/>
        </p:spPr>
        <p:txBody>
          <a:bodyPr wrap="square" lIns="0" tIns="0" rIns="0" bIns="0" rtlCol="0" anchor="t"/>
          <a:lstStyle/>
          <a:p>
            <a:pPr marL="0" indent="0" algn="l">
              <a:lnSpc>
                <a:spcPts val="2750"/>
              </a:lnSpc>
              <a:buNone/>
            </a:pPr>
            <a:r>
              <a:rPr lang="en-US" sz="2800" dirty="0">
                <a:solidFill>
                  <a:srgbClr val="E5E0DF"/>
                </a:solidFill>
                <a:latin typeface="Times New Roman" panose="02020603050405020304" pitchFamily="18" charset="0"/>
                <a:ea typeface="Barlow" pitchFamily="34" charset="-122"/>
                <a:cs typeface="Times New Roman" panose="02020603050405020304" pitchFamily="18" charset="0"/>
              </a:rPr>
              <a:t>Our solution caters to fitness enthusiasts, novices, and small gym clubs, offering a scalable and user-friendly experience to maximize fitness journeys.</a:t>
            </a:r>
            <a:endParaRPr lang="en-US" sz="2800" dirty="0">
              <a:latin typeface="Times New Roman" panose="02020603050405020304" pitchFamily="18" charset="0"/>
              <a:cs typeface="Times New Roman" panose="02020603050405020304" pitchFamily="18" charset="0"/>
            </a:endParaRPr>
          </a:p>
        </p:txBody>
      </p:sp>
      <p:sp>
        <p:nvSpPr>
          <p:cNvPr id="8" name="Text 4"/>
          <p:cNvSpPr/>
          <p:nvPr/>
        </p:nvSpPr>
        <p:spPr>
          <a:xfrm>
            <a:off x="6830020" y="6004203"/>
            <a:ext cx="1962745" cy="385524"/>
          </a:xfrm>
          <a:prstGeom prst="rect">
            <a:avLst/>
          </a:prstGeom>
          <a:noFill/>
          <a:ln/>
        </p:spPr>
        <p:txBody>
          <a:bodyPr wrap="none" lIns="0" tIns="0" rIns="0" bIns="0" rtlCol="0" anchor="t"/>
          <a:lstStyle/>
          <a:p>
            <a:pPr marL="0" indent="0" algn="l">
              <a:lnSpc>
                <a:spcPts val="3000"/>
              </a:lnSpc>
              <a:buNone/>
            </a:pPr>
            <a:endParaRPr lang="en-US" sz="2150" dirty="0"/>
          </a:p>
        </p:txBody>
      </p:sp>
      <p:sp>
        <p:nvSpPr>
          <p:cNvPr id="9" name="TextBox 8"/>
          <p:cNvSpPr txBox="1"/>
          <p:nvPr/>
        </p:nvSpPr>
        <p:spPr>
          <a:xfrm>
            <a:off x="12817366" y="7734143"/>
            <a:ext cx="1813033" cy="495457"/>
          </a:xfrm>
          <a:prstGeom prst="rect">
            <a:avLst/>
          </a:prstGeom>
          <a:solidFill>
            <a:schemeClr val="bg2">
              <a:lumMod val="10000"/>
            </a:schemeClr>
          </a:solidFill>
        </p:spPr>
        <p:txBody>
          <a:bodyPr wrap="square" rtlCol="0">
            <a:spAutoFit/>
          </a:bodyPr>
          <a:lstStyle/>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2104906" y="865686"/>
            <a:ext cx="7862768" cy="611981"/>
          </a:xfrm>
          <a:prstGeom prst="rect">
            <a:avLst/>
          </a:prstGeom>
          <a:noFill/>
          <a:ln/>
        </p:spPr>
        <p:txBody>
          <a:bodyPr wrap="none" lIns="0" tIns="0" rIns="0" bIns="0" rtlCol="0" anchor="t"/>
          <a:lstStyle/>
          <a:p>
            <a:pPr marL="0" indent="0" algn="l">
              <a:lnSpc>
                <a:spcPts val="4800"/>
              </a:lnSpc>
              <a:buNone/>
            </a:pPr>
            <a:r>
              <a:rPr lang="en-US" sz="4000" dirty="0">
                <a:solidFill>
                  <a:srgbClr val="FFFFFF"/>
                </a:solidFill>
                <a:latin typeface="Times New Roman" panose="02020603050405020304" pitchFamily="18" charset="0"/>
                <a:ea typeface="Barlow Medium" pitchFamily="34" charset="-122"/>
                <a:cs typeface="Times New Roman" panose="02020603050405020304" pitchFamily="18" charset="0"/>
              </a:rPr>
              <a:t>Project Background and Introduction</a:t>
            </a:r>
            <a:endParaRPr lang="en-US" sz="4000" dirty="0">
              <a:latin typeface="Times New Roman" panose="02020603050405020304" pitchFamily="18" charset="0"/>
              <a:cs typeface="Times New Roman" panose="02020603050405020304" pitchFamily="18" charset="0"/>
            </a:endParaRPr>
          </a:p>
        </p:txBody>
      </p:sp>
      <p:sp>
        <p:nvSpPr>
          <p:cNvPr id="3" name="Text 1"/>
          <p:cNvSpPr/>
          <p:nvPr/>
        </p:nvSpPr>
        <p:spPr>
          <a:xfrm>
            <a:off x="881063" y="2399160"/>
            <a:ext cx="2447687" cy="305991"/>
          </a:xfrm>
          <a:prstGeom prst="rect">
            <a:avLst/>
          </a:prstGeom>
          <a:noFill/>
          <a:ln/>
        </p:spPr>
        <p:txBody>
          <a:bodyPr wrap="none" lIns="0" tIns="0" rIns="0" bIns="0" rtlCol="0" anchor="t"/>
          <a:lstStyle/>
          <a:p>
            <a:pPr marL="0" indent="0" algn="l">
              <a:lnSpc>
                <a:spcPts val="2400"/>
              </a:lnSpc>
              <a:buNone/>
            </a:pPr>
            <a:r>
              <a:rPr lang="en-US" sz="2800" dirty="0">
                <a:solidFill>
                  <a:srgbClr val="FFFFFF"/>
                </a:solidFill>
                <a:latin typeface="Times New Roman" panose="02020603050405020304" pitchFamily="18" charset="0"/>
                <a:ea typeface="Barlow Medium" pitchFamily="34" charset="-122"/>
                <a:cs typeface="Times New Roman" panose="02020603050405020304" pitchFamily="18" charset="0"/>
              </a:rPr>
              <a:t>Project Background</a:t>
            </a:r>
            <a:endParaRPr lang="en-US" sz="2800" dirty="0">
              <a:latin typeface="Times New Roman" panose="02020603050405020304" pitchFamily="18" charset="0"/>
              <a:cs typeface="Times New Roman" panose="02020603050405020304" pitchFamily="18" charset="0"/>
            </a:endParaRPr>
          </a:p>
        </p:txBody>
      </p:sp>
      <p:sp>
        <p:nvSpPr>
          <p:cNvPr id="4" name="Text 2"/>
          <p:cNvSpPr/>
          <p:nvPr/>
        </p:nvSpPr>
        <p:spPr>
          <a:xfrm>
            <a:off x="881063" y="3100388"/>
            <a:ext cx="4999475" cy="2301190"/>
          </a:xfrm>
          <a:prstGeom prst="rect">
            <a:avLst/>
          </a:prstGeom>
          <a:noFill/>
          <a:ln/>
        </p:spPr>
        <p:txBody>
          <a:bodyPr wrap="square" lIns="0" tIns="0" rIns="0" bIns="0" rtlCol="0" anchor="t"/>
          <a:lstStyle/>
          <a:p>
            <a:pPr marL="0" indent="0" algn="l">
              <a:lnSpc>
                <a:spcPts val="27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Modern fitness apps often lack affordable professional guidance, sociability, or personalization. Our Fitness Management Web Application addresses these by offering a cloud-based platform for bespoke workouts, metric monitoring, trainer connection, and community engagement. It's an accessible, scalable solution for all fitness levels.</a:t>
            </a:r>
            <a:endParaRPr lang="en-US" sz="2400" dirty="0">
              <a:latin typeface="Times New Roman" panose="02020603050405020304" pitchFamily="18" charset="0"/>
              <a:cs typeface="Times New Roman" panose="02020603050405020304" pitchFamily="18" charset="0"/>
            </a:endParaRPr>
          </a:p>
        </p:txBody>
      </p:sp>
      <p:sp>
        <p:nvSpPr>
          <p:cNvPr id="5" name="Text 3"/>
          <p:cNvSpPr/>
          <p:nvPr/>
        </p:nvSpPr>
        <p:spPr>
          <a:xfrm>
            <a:off x="7519987" y="2399159"/>
            <a:ext cx="2447687" cy="305991"/>
          </a:xfrm>
          <a:prstGeom prst="rect">
            <a:avLst/>
          </a:prstGeom>
          <a:noFill/>
          <a:ln/>
        </p:spPr>
        <p:txBody>
          <a:bodyPr wrap="none" lIns="0" tIns="0" rIns="0" bIns="0" rtlCol="0" anchor="t"/>
          <a:lstStyle/>
          <a:p>
            <a:pPr marL="0" indent="0" algn="l">
              <a:lnSpc>
                <a:spcPts val="2400"/>
              </a:lnSpc>
              <a:buNone/>
            </a:pPr>
            <a:r>
              <a:rPr lang="en-US" sz="2800" dirty="0">
                <a:solidFill>
                  <a:srgbClr val="FFFFFF"/>
                </a:solidFill>
                <a:latin typeface="Times New Roman" panose="02020603050405020304" pitchFamily="18" charset="0"/>
                <a:ea typeface="Barlow Medium" pitchFamily="34" charset="-122"/>
                <a:cs typeface="Times New Roman" panose="02020603050405020304" pitchFamily="18" charset="0"/>
              </a:rPr>
              <a:t>Introduction</a:t>
            </a:r>
            <a:endParaRPr lang="en-US" sz="2800" dirty="0">
              <a:latin typeface="Times New Roman" panose="02020603050405020304" pitchFamily="18" charset="0"/>
              <a:cs typeface="Times New Roman" panose="02020603050405020304" pitchFamily="18" charset="0"/>
            </a:endParaRPr>
          </a:p>
        </p:txBody>
      </p:sp>
      <p:sp>
        <p:nvSpPr>
          <p:cNvPr id="6" name="Text 4"/>
          <p:cNvSpPr/>
          <p:nvPr/>
        </p:nvSpPr>
        <p:spPr>
          <a:xfrm>
            <a:off x="7519987" y="3017495"/>
            <a:ext cx="6165413" cy="2466975"/>
          </a:xfrm>
          <a:prstGeom prst="rect">
            <a:avLst/>
          </a:prstGeom>
          <a:noFill/>
          <a:ln/>
        </p:spPr>
        <p:txBody>
          <a:bodyPr wrap="square" lIns="0" tIns="0" rIns="0" bIns="0" rtlCol="0" anchor="t"/>
          <a:lstStyle/>
          <a:p>
            <a:pPr marL="0" indent="0" algn="l">
              <a:lnSpc>
                <a:spcPts val="27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The Fitness Management web application is a web portal created to assist consumers in accurately tracking their fitness objectives. It motivates users to track exercises, monitor progress, set personal goals, and engage with friends or coaches for inspiration and accountability. Built with React, Node.js, and MongoDB, and hosted on Google Cloud Platform, it ensures scalability and accessibility.</a:t>
            </a:r>
            <a:endParaRPr lang="en-US" sz="24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12817366" y="7734143"/>
            <a:ext cx="1813033" cy="495457"/>
          </a:xfrm>
          <a:prstGeom prst="rect">
            <a:avLst/>
          </a:prstGeom>
          <a:solidFill>
            <a:schemeClr val="bg2">
              <a:lumMod val="10000"/>
            </a:schemeClr>
          </a:solidFill>
        </p:spPr>
        <p:txBody>
          <a:bodyPr wrap="square" rtlCol="0">
            <a:spAutoFit/>
          </a:bodyPr>
          <a:lstStyle/>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428" y="919043"/>
            <a:ext cx="5759648" cy="526613"/>
          </a:xfrm>
          <a:prstGeom prst="rect">
            <a:avLst/>
          </a:prstGeom>
          <a:noFill/>
          <a:ln/>
        </p:spPr>
        <p:txBody>
          <a:bodyPr wrap="none" lIns="0" tIns="0" rIns="0" bIns="0" rtlCol="0" anchor="t"/>
          <a:lstStyle/>
          <a:p>
            <a:pPr marL="0" indent="0" algn="l">
              <a:lnSpc>
                <a:spcPts val="4100"/>
              </a:lnSpc>
              <a:buNone/>
            </a:pPr>
            <a:r>
              <a:rPr lang="en-US" sz="4000" dirty="0">
                <a:solidFill>
                  <a:srgbClr val="FFFFFF"/>
                </a:solidFill>
                <a:latin typeface="Times New Roman" panose="02020603050405020304" pitchFamily="18" charset="0"/>
                <a:ea typeface="Barlow Medium" pitchFamily="34" charset="-122"/>
                <a:cs typeface="Times New Roman" panose="02020603050405020304" pitchFamily="18" charset="0"/>
              </a:rPr>
              <a:t>Key Features of Our Application</a:t>
            </a:r>
            <a:endParaRPr lang="en-US" sz="400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758428" y="1730097"/>
            <a:ext cx="473988" cy="473988"/>
          </a:xfrm>
          <a:prstGeom prst="rect">
            <a:avLst/>
          </a:prstGeom>
        </p:spPr>
      </p:pic>
      <p:sp>
        <p:nvSpPr>
          <p:cNvPr id="5" name="Text 1"/>
          <p:cNvSpPr/>
          <p:nvPr/>
        </p:nvSpPr>
        <p:spPr>
          <a:xfrm>
            <a:off x="1469350" y="1842611"/>
            <a:ext cx="2388990" cy="842149"/>
          </a:xfrm>
          <a:prstGeom prst="rect">
            <a:avLst/>
          </a:prstGeom>
          <a:noFill/>
          <a:ln/>
        </p:spPr>
        <p:txBody>
          <a:bodyPr wrap="square" lIns="0" tIns="0" rIns="0" bIns="0" rtlCol="0" anchor="t"/>
          <a:lstStyle/>
          <a:p>
            <a:pPr marL="0" indent="0" algn="l">
              <a:lnSpc>
                <a:spcPts val="205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Personalized Workout Plans</a:t>
            </a:r>
            <a:endParaRPr lang="en-US" sz="2800" dirty="0">
              <a:latin typeface="Times New Roman" panose="02020603050405020304" pitchFamily="18" charset="0"/>
              <a:cs typeface="Times New Roman" panose="02020603050405020304" pitchFamily="18" charset="0"/>
            </a:endParaRPr>
          </a:p>
        </p:txBody>
      </p:sp>
      <p:sp>
        <p:nvSpPr>
          <p:cNvPr id="6" name="Text 2"/>
          <p:cNvSpPr/>
          <p:nvPr/>
        </p:nvSpPr>
        <p:spPr>
          <a:xfrm>
            <a:off x="758428" y="2684760"/>
            <a:ext cx="2867641" cy="1233605"/>
          </a:xfrm>
          <a:prstGeom prst="rect">
            <a:avLst/>
          </a:prstGeom>
          <a:noFill/>
          <a:ln/>
        </p:spPr>
        <p:txBody>
          <a:bodyPr wrap="square" lIns="0" tIns="0" rIns="0" bIns="0" rtlCol="0" anchor="t"/>
          <a:lstStyle/>
          <a:p>
            <a:pPr marL="0" indent="0" algn="l">
              <a:lnSpc>
                <a:spcPts val="23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Users can design or modify workouts according to their objectives, tastes, and fitness levels.</a:t>
            </a:r>
            <a:endParaRPr lang="en-US" sz="240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5"/>
          <a:stretch>
            <a:fillRect/>
          </a:stretch>
        </p:blipFill>
        <p:spPr>
          <a:xfrm>
            <a:off x="5028174" y="1842611"/>
            <a:ext cx="473988" cy="473988"/>
          </a:xfrm>
          <a:prstGeom prst="rect">
            <a:avLst/>
          </a:prstGeom>
        </p:spPr>
      </p:pic>
      <p:sp>
        <p:nvSpPr>
          <p:cNvPr id="8" name="Text 3"/>
          <p:cNvSpPr/>
          <p:nvPr/>
        </p:nvSpPr>
        <p:spPr>
          <a:xfrm>
            <a:off x="5853958" y="1971023"/>
            <a:ext cx="1673543" cy="263366"/>
          </a:xfrm>
          <a:prstGeom prst="rect">
            <a:avLst/>
          </a:prstGeom>
          <a:noFill/>
          <a:ln/>
        </p:spPr>
        <p:txBody>
          <a:bodyPr wrap="none" lIns="0" tIns="0" rIns="0" bIns="0" rtlCol="0" anchor="t"/>
          <a:lstStyle/>
          <a:p>
            <a:pPr marL="0" indent="0" algn="l">
              <a:lnSpc>
                <a:spcPts val="205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Progress Tracking</a:t>
            </a:r>
            <a:endParaRPr lang="en-US" sz="2800" dirty="0">
              <a:latin typeface="Times New Roman" panose="02020603050405020304" pitchFamily="18" charset="0"/>
              <a:cs typeface="Times New Roman" panose="02020603050405020304" pitchFamily="18" charset="0"/>
            </a:endParaRPr>
          </a:p>
        </p:txBody>
      </p:sp>
      <p:sp>
        <p:nvSpPr>
          <p:cNvPr id="9" name="Text 4"/>
          <p:cNvSpPr/>
          <p:nvPr/>
        </p:nvSpPr>
        <p:spPr>
          <a:xfrm>
            <a:off x="5502163" y="2684760"/>
            <a:ext cx="3011216" cy="1448980"/>
          </a:xfrm>
          <a:prstGeom prst="rect">
            <a:avLst/>
          </a:prstGeom>
          <a:noFill/>
          <a:ln/>
        </p:spPr>
        <p:txBody>
          <a:bodyPr wrap="square" lIns="0" tIns="0" rIns="0" bIns="0" rtlCol="0" anchor="t"/>
          <a:lstStyle/>
          <a:p>
            <a:pPr marL="0" indent="0" algn="l">
              <a:lnSpc>
                <a:spcPts val="23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Log workouts, monitor statistics (calories burned, weight lifted), and use graphs to see your progress.</a:t>
            </a:r>
            <a:endParaRPr lang="en-US" sz="2400" dirty="0">
              <a:latin typeface="Times New Roman" panose="02020603050405020304" pitchFamily="18" charset="0"/>
              <a:cs typeface="Times New Roman" panose="02020603050405020304" pitchFamily="18" charset="0"/>
            </a:endParaRPr>
          </a:p>
        </p:txBody>
      </p:sp>
      <p:pic>
        <p:nvPicPr>
          <p:cNvPr id="10" name="Image 3" descr="preencoded.png"/>
          <p:cNvPicPr>
            <a:picLocks noChangeAspect="1"/>
          </p:cNvPicPr>
          <p:nvPr/>
        </p:nvPicPr>
        <p:blipFill>
          <a:blip r:embed="rId4"/>
          <a:stretch>
            <a:fillRect/>
          </a:stretch>
        </p:blipFill>
        <p:spPr>
          <a:xfrm>
            <a:off x="5028174" y="4675498"/>
            <a:ext cx="473988" cy="473988"/>
          </a:xfrm>
          <a:prstGeom prst="rect">
            <a:avLst/>
          </a:prstGeom>
        </p:spPr>
      </p:pic>
      <p:sp>
        <p:nvSpPr>
          <p:cNvPr id="11" name="Text 5"/>
          <p:cNvSpPr/>
          <p:nvPr/>
        </p:nvSpPr>
        <p:spPr>
          <a:xfrm>
            <a:off x="5975131" y="4675498"/>
            <a:ext cx="2538248" cy="730636"/>
          </a:xfrm>
          <a:prstGeom prst="rect">
            <a:avLst/>
          </a:prstGeom>
          <a:noFill/>
          <a:ln/>
        </p:spPr>
        <p:txBody>
          <a:bodyPr wrap="square" lIns="0" tIns="0" rIns="0" bIns="0" rtlCol="0" anchor="t"/>
          <a:lstStyle/>
          <a:p>
            <a:pPr marL="0" indent="0" algn="l">
              <a:lnSpc>
                <a:spcPts val="205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Community &amp; Trainer Integration</a:t>
            </a:r>
            <a:endParaRPr lang="en-US" sz="2800" dirty="0">
              <a:latin typeface="Times New Roman" panose="02020603050405020304" pitchFamily="18" charset="0"/>
              <a:cs typeface="Times New Roman" panose="02020603050405020304" pitchFamily="18" charset="0"/>
            </a:endParaRPr>
          </a:p>
        </p:txBody>
      </p:sp>
      <p:sp>
        <p:nvSpPr>
          <p:cNvPr id="12" name="Text 6"/>
          <p:cNvSpPr/>
          <p:nvPr/>
        </p:nvSpPr>
        <p:spPr>
          <a:xfrm>
            <a:off x="5547055" y="5947892"/>
            <a:ext cx="2788696" cy="1820228"/>
          </a:xfrm>
          <a:prstGeom prst="rect">
            <a:avLst/>
          </a:prstGeom>
          <a:noFill/>
          <a:ln/>
        </p:spPr>
        <p:txBody>
          <a:bodyPr wrap="square" lIns="0" tIns="0" rIns="0" bIns="0" rtlCol="0" anchor="t"/>
          <a:lstStyle/>
          <a:p>
            <a:pPr marL="0" indent="0" algn="l">
              <a:lnSpc>
                <a:spcPts val="23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Connect with fitness groups for challenges or book sessions with qualified instructors.</a:t>
            </a:r>
            <a:endParaRPr lang="en-US" sz="2400" dirty="0">
              <a:latin typeface="Times New Roman" panose="02020603050405020304" pitchFamily="18" charset="0"/>
              <a:cs typeface="Times New Roman" panose="02020603050405020304" pitchFamily="18" charset="0"/>
            </a:endParaRPr>
          </a:p>
        </p:txBody>
      </p:sp>
      <p:pic>
        <p:nvPicPr>
          <p:cNvPr id="13" name="Image 4" descr="preencoded.png"/>
          <p:cNvPicPr>
            <a:picLocks noChangeAspect="1"/>
          </p:cNvPicPr>
          <p:nvPr/>
        </p:nvPicPr>
        <p:blipFill>
          <a:blip r:embed="rId6"/>
          <a:stretch>
            <a:fillRect/>
          </a:stretch>
        </p:blipFill>
        <p:spPr>
          <a:xfrm>
            <a:off x="758428" y="4655186"/>
            <a:ext cx="473988" cy="473988"/>
          </a:xfrm>
          <a:prstGeom prst="rect">
            <a:avLst/>
          </a:prstGeom>
        </p:spPr>
      </p:pic>
      <p:sp>
        <p:nvSpPr>
          <p:cNvPr id="14" name="Text 7"/>
          <p:cNvSpPr/>
          <p:nvPr/>
        </p:nvSpPr>
        <p:spPr>
          <a:xfrm>
            <a:off x="1469350" y="4675498"/>
            <a:ext cx="2156719" cy="526733"/>
          </a:xfrm>
          <a:prstGeom prst="rect">
            <a:avLst/>
          </a:prstGeom>
          <a:noFill/>
          <a:ln/>
        </p:spPr>
        <p:txBody>
          <a:bodyPr wrap="square" lIns="0" tIns="0" rIns="0" bIns="0" rtlCol="0" anchor="t"/>
          <a:lstStyle/>
          <a:p>
            <a:pPr marL="0" indent="0" algn="l">
              <a:lnSpc>
                <a:spcPts val="205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Notifications &amp; Reminders</a:t>
            </a:r>
            <a:endParaRPr lang="en-US" sz="2800" dirty="0">
              <a:latin typeface="Times New Roman" panose="02020603050405020304" pitchFamily="18" charset="0"/>
              <a:cs typeface="Times New Roman" panose="02020603050405020304" pitchFamily="18" charset="0"/>
            </a:endParaRPr>
          </a:p>
        </p:txBody>
      </p:sp>
      <p:sp>
        <p:nvSpPr>
          <p:cNvPr id="15" name="Text 8"/>
          <p:cNvSpPr/>
          <p:nvPr/>
        </p:nvSpPr>
        <p:spPr>
          <a:xfrm>
            <a:off x="758428" y="5511227"/>
            <a:ext cx="2505034" cy="1351071"/>
          </a:xfrm>
          <a:prstGeom prst="rect">
            <a:avLst/>
          </a:prstGeom>
          <a:noFill/>
          <a:ln/>
        </p:spPr>
        <p:txBody>
          <a:bodyPr wrap="square" lIns="0" tIns="0" rIns="0" bIns="0" rtlCol="0" anchor="t"/>
          <a:lstStyle/>
          <a:p>
            <a:pPr marL="0" indent="0" algn="l">
              <a:lnSpc>
                <a:spcPts val="23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Automated email or in-app notifications for workout schedules and goal milestones.</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5549" y="355536"/>
            <a:ext cx="6930390" cy="561975"/>
          </a:xfrm>
          <a:prstGeom prst="rect">
            <a:avLst/>
          </a:prstGeom>
          <a:noFill/>
          <a:ln/>
        </p:spPr>
        <p:txBody>
          <a:bodyPr wrap="none" lIns="0" tIns="0" rIns="0" bIns="0" rtlCol="0" anchor="t"/>
          <a:lstStyle/>
          <a:p>
            <a:pPr marL="0" indent="0" algn="l">
              <a:lnSpc>
                <a:spcPts val="4400"/>
              </a:lnSpc>
              <a:buNone/>
            </a:pPr>
            <a:r>
              <a:rPr lang="en-US" sz="3500" dirty="0">
                <a:solidFill>
                  <a:srgbClr val="FFFFFF"/>
                </a:solidFill>
                <a:latin typeface="Times New Roman" panose="02020603050405020304" pitchFamily="18" charset="0"/>
                <a:ea typeface="Barlow Medium" pitchFamily="34" charset="-122"/>
                <a:cs typeface="Times New Roman" panose="02020603050405020304" pitchFamily="18" charset="0"/>
              </a:rPr>
              <a:t>Advantages Over Existing Solutions</a:t>
            </a:r>
            <a:endParaRPr lang="en-US" sz="3500" dirty="0">
              <a:latin typeface="Times New Roman" panose="02020603050405020304" pitchFamily="18" charset="0"/>
              <a:cs typeface="Times New Roman" panose="02020603050405020304" pitchFamily="18" charset="0"/>
            </a:endParaRPr>
          </a:p>
        </p:txBody>
      </p:sp>
      <p:sp>
        <p:nvSpPr>
          <p:cNvPr id="4" name="Shape 1"/>
          <p:cNvSpPr/>
          <p:nvPr/>
        </p:nvSpPr>
        <p:spPr>
          <a:xfrm>
            <a:off x="6295549" y="1247179"/>
            <a:ext cx="455176" cy="455176"/>
          </a:xfrm>
          <a:prstGeom prst="roundRect">
            <a:avLst>
              <a:gd name="adj" fmla="val 18668"/>
            </a:avLst>
          </a:prstGeom>
          <a:solidFill>
            <a:srgbClr val="790709"/>
          </a:solidFill>
          <a:ln w="7620">
            <a:solidFill>
              <a:srgbClr val="922022"/>
            </a:solidFill>
            <a:prstDash val="solid"/>
          </a:ln>
        </p:spPr>
      </p:sp>
      <p:sp>
        <p:nvSpPr>
          <p:cNvPr id="5" name="Text 2"/>
          <p:cNvSpPr/>
          <p:nvPr/>
        </p:nvSpPr>
        <p:spPr>
          <a:xfrm>
            <a:off x="6388238" y="1306174"/>
            <a:ext cx="269677" cy="337185"/>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Barlow Medium" pitchFamily="34" charset="0"/>
                <a:ea typeface="Barlow Medium" pitchFamily="34" charset="-122"/>
                <a:cs typeface="Barlow Medium" pitchFamily="34" charset="-120"/>
              </a:rPr>
              <a:t>1</a:t>
            </a:r>
            <a:endParaRPr lang="en-US" sz="2100" dirty="0"/>
          </a:p>
        </p:txBody>
      </p:sp>
      <p:sp>
        <p:nvSpPr>
          <p:cNvPr id="6" name="Text 3"/>
          <p:cNvSpPr/>
          <p:nvPr/>
        </p:nvSpPr>
        <p:spPr>
          <a:xfrm>
            <a:off x="6953012" y="1362371"/>
            <a:ext cx="2247900" cy="280988"/>
          </a:xfrm>
          <a:prstGeom prst="rect">
            <a:avLst/>
          </a:prstGeom>
          <a:noFill/>
          <a:ln/>
        </p:spPr>
        <p:txBody>
          <a:bodyPr wrap="none" lIns="0" tIns="0" rIns="0" bIns="0" rtlCol="0" anchor="t"/>
          <a:lstStyle/>
          <a:p>
            <a:pPr marL="0" indent="0" algn="l">
              <a:lnSpc>
                <a:spcPts val="220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Personalization</a:t>
            </a:r>
            <a:endParaRPr lang="en-US" sz="2800" dirty="0">
              <a:latin typeface="Times New Roman" panose="02020603050405020304" pitchFamily="18" charset="0"/>
              <a:cs typeface="Times New Roman" panose="02020603050405020304" pitchFamily="18" charset="0"/>
            </a:endParaRPr>
          </a:p>
        </p:txBody>
      </p:sp>
      <p:sp>
        <p:nvSpPr>
          <p:cNvPr id="7" name="Text 4"/>
          <p:cNvSpPr/>
          <p:nvPr/>
        </p:nvSpPr>
        <p:spPr>
          <a:xfrm>
            <a:off x="6953012" y="1865619"/>
            <a:ext cx="7425140" cy="647224"/>
          </a:xfrm>
          <a:prstGeom prst="rect">
            <a:avLst/>
          </a:prstGeom>
          <a:noFill/>
          <a:ln/>
        </p:spPr>
        <p:txBody>
          <a:bodyPr wrap="square" lIns="0" tIns="0" rIns="0" bIns="0" rtlCol="0" anchor="t"/>
          <a:lstStyle/>
          <a:p>
            <a:pPr marL="0" indent="0" algn="l">
              <a:lnSpc>
                <a:spcPts val="250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Unlike generic apps, our system offers personalized exercise programs and goal-setting tools tailored to individual needs.</a:t>
            </a:r>
            <a:endParaRPr lang="en-US" sz="2400" dirty="0">
              <a:latin typeface="Times New Roman" panose="02020603050405020304" pitchFamily="18" charset="0"/>
              <a:cs typeface="Times New Roman" panose="02020603050405020304" pitchFamily="18" charset="0"/>
            </a:endParaRPr>
          </a:p>
        </p:txBody>
      </p:sp>
      <p:sp>
        <p:nvSpPr>
          <p:cNvPr id="8" name="Shape 5"/>
          <p:cNvSpPr/>
          <p:nvPr/>
        </p:nvSpPr>
        <p:spPr>
          <a:xfrm>
            <a:off x="6295549" y="2829877"/>
            <a:ext cx="455176" cy="455176"/>
          </a:xfrm>
          <a:prstGeom prst="roundRect">
            <a:avLst>
              <a:gd name="adj" fmla="val 18668"/>
            </a:avLst>
          </a:prstGeom>
          <a:solidFill>
            <a:srgbClr val="790709"/>
          </a:solidFill>
          <a:ln w="7620">
            <a:solidFill>
              <a:srgbClr val="922022"/>
            </a:solidFill>
            <a:prstDash val="solid"/>
          </a:ln>
        </p:spPr>
      </p:sp>
      <p:sp>
        <p:nvSpPr>
          <p:cNvPr id="9" name="Text 6"/>
          <p:cNvSpPr/>
          <p:nvPr/>
        </p:nvSpPr>
        <p:spPr>
          <a:xfrm>
            <a:off x="6388239" y="2977395"/>
            <a:ext cx="269677" cy="337185"/>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Barlow Medium" pitchFamily="34" charset="0"/>
                <a:ea typeface="Barlow Medium" pitchFamily="34" charset="-122"/>
                <a:cs typeface="Barlow Medium" pitchFamily="34" charset="-120"/>
              </a:rPr>
              <a:t>2</a:t>
            </a:r>
            <a:endParaRPr lang="en-US" sz="2100" dirty="0"/>
          </a:p>
        </p:txBody>
      </p:sp>
      <p:sp>
        <p:nvSpPr>
          <p:cNvPr id="10" name="Text 7"/>
          <p:cNvSpPr/>
          <p:nvPr/>
        </p:nvSpPr>
        <p:spPr>
          <a:xfrm>
            <a:off x="6953012" y="2928064"/>
            <a:ext cx="2247900" cy="280988"/>
          </a:xfrm>
          <a:prstGeom prst="rect">
            <a:avLst/>
          </a:prstGeom>
          <a:noFill/>
          <a:ln/>
        </p:spPr>
        <p:txBody>
          <a:bodyPr wrap="none" lIns="0" tIns="0" rIns="0" bIns="0" rtlCol="0" anchor="t"/>
          <a:lstStyle/>
          <a:p>
            <a:pPr marL="0" indent="0" algn="l">
              <a:lnSpc>
                <a:spcPts val="220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Social Responsibility</a:t>
            </a:r>
            <a:endParaRPr lang="en-US" sz="2800" dirty="0">
              <a:latin typeface="Times New Roman" panose="02020603050405020304" pitchFamily="18" charset="0"/>
              <a:cs typeface="Times New Roman" panose="02020603050405020304" pitchFamily="18" charset="0"/>
            </a:endParaRPr>
          </a:p>
        </p:txBody>
      </p:sp>
      <p:sp>
        <p:nvSpPr>
          <p:cNvPr id="11" name="Text 8"/>
          <p:cNvSpPr/>
          <p:nvPr/>
        </p:nvSpPr>
        <p:spPr>
          <a:xfrm>
            <a:off x="6953012" y="3401367"/>
            <a:ext cx="7425140" cy="647224"/>
          </a:xfrm>
          <a:prstGeom prst="rect">
            <a:avLst/>
          </a:prstGeom>
          <a:noFill/>
          <a:ln/>
        </p:spPr>
        <p:txBody>
          <a:bodyPr wrap="square" lIns="0" tIns="0" rIns="0" bIns="0" rtlCol="0" anchor="t"/>
          <a:lstStyle/>
          <a:p>
            <a:pPr marL="0" indent="0" algn="l">
              <a:lnSpc>
                <a:spcPts val="250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Encourages social responsibility through community challenges, addressing poor app involvement seen in other platforms.</a:t>
            </a:r>
            <a:endParaRPr lang="en-US" sz="2400" dirty="0">
              <a:latin typeface="Times New Roman" panose="02020603050405020304" pitchFamily="18" charset="0"/>
              <a:cs typeface="Times New Roman" panose="02020603050405020304" pitchFamily="18" charset="0"/>
            </a:endParaRPr>
          </a:p>
        </p:txBody>
      </p:sp>
      <p:sp>
        <p:nvSpPr>
          <p:cNvPr id="12" name="Shape 9"/>
          <p:cNvSpPr/>
          <p:nvPr/>
        </p:nvSpPr>
        <p:spPr>
          <a:xfrm>
            <a:off x="6295549" y="4602182"/>
            <a:ext cx="455176" cy="455176"/>
          </a:xfrm>
          <a:prstGeom prst="roundRect">
            <a:avLst>
              <a:gd name="adj" fmla="val 18668"/>
            </a:avLst>
          </a:prstGeom>
          <a:solidFill>
            <a:srgbClr val="790709"/>
          </a:solidFill>
          <a:ln w="7620">
            <a:solidFill>
              <a:srgbClr val="922022"/>
            </a:solidFill>
            <a:prstDash val="solid"/>
          </a:ln>
        </p:spPr>
      </p:sp>
      <p:sp>
        <p:nvSpPr>
          <p:cNvPr id="13" name="Text 10"/>
          <p:cNvSpPr/>
          <p:nvPr/>
        </p:nvSpPr>
        <p:spPr>
          <a:xfrm>
            <a:off x="6388239" y="4720173"/>
            <a:ext cx="269677" cy="337185"/>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Barlow Medium" pitchFamily="34" charset="0"/>
                <a:ea typeface="Barlow Medium" pitchFamily="34" charset="-122"/>
                <a:cs typeface="Barlow Medium" pitchFamily="34" charset="-120"/>
              </a:rPr>
              <a:t>3</a:t>
            </a:r>
            <a:endParaRPr lang="en-US" sz="2100" dirty="0"/>
          </a:p>
        </p:txBody>
      </p:sp>
      <p:sp>
        <p:nvSpPr>
          <p:cNvPr id="14" name="Text 11"/>
          <p:cNvSpPr/>
          <p:nvPr/>
        </p:nvSpPr>
        <p:spPr>
          <a:xfrm>
            <a:off x="6988405" y="4681821"/>
            <a:ext cx="2247900" cy="280988"/>
          </a:xfrm>
          <a:prstGeom prst="rect">
            <a:avLst/>
          </a:prstGeom>
          <a:noFill/>
          <a:ln/>
        </p:spPr>
        <p:txBody>
          <a:bodyPr wrap="none" lIns="0" tIns="0" rIns="0" bIns="0" rtlCol="0" anchor="t"/>
          <a:lstStyle/>
          <a:p>
            <a:pPr marL="0" indent="0" algn="l">
              <a:lnSpc>
                <a:spcPts val="220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Affordability</a:t>
            </a:r>
            <a:endParaRPr lang="en-US" sz="2800" dirty="0">
              <a:latin typeface="Times New Roman" panose="02020603050405020304" pitchFamily="18" charset="0"/>
              <a:cs typeface="Times New Roman" panose="02020603050405020304" pitchFamily="18" charset="0"/>
            </a:endParaRPr>
          </a:p>
        </p:txBody>
      </p:sp>
      <p:sp>
        <p:nvSpPr>
          <p:cNvPr id="15" name="Text 12"/>
          <p:cNvSpPr/>
          <p:nvPr/>
        </p:nvSpPr>
        <p:spPr>
          <a:xfrm>
            <a:off x="6953012" y="5111977"/>
            <a:ext cx="6868239" cy="647224"/>
          </a:xfrm>
          <a:prstGeom prst="rect">
            <a:avLst/>
          </a:prstGeom>
          <a:noFill/>
          <a:ln/>
        </p:spPr>
        <p:txBody>
          <a:bodyPr wrap="square" lIns="0" tIns="0" rIns="0" bIns="0" rtlCol="0" anchor="t"/>
          <a:lstStyle/>
          <a:p>
            <a:pPr marL="0" indent="0" algn="l">
              <a:lnSpc>
                <a:spcPts val="250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Provides free core features with optional premium trainer services, making it accessible for all users.</a:t>
            </a:r>
            <a:endParaRPr lang="en-US" sz="2400" dirty="0">
              <a:latin typeface="Times New Roman" panose="02020603050405020304" pitchFamily="18" charset="0"/>
              <a:cs typeface="Times New Roman" panose="02020603050405020304" pitchFamily="18" charset="0"/>
            </a:endParaRPr>
          </a:p>
        </p:txBody>
      </p:sp>
      <p:sp>
        <p:nvSpPr>
          <p:cNvPr id="16" name="Shape 13"/>
          <p:cNvSpPr/>
          <p:nvPr/>
        </p:nvSpPr>
        <p:spPr>
          <a:xfrm>
            <a:off x="6261854" y="6093092"/>
            <a:ext cx="455176" cy="455176"/>
          </a:xfrm>
          <a:prstGeom prst="roundRect">
            <a:avLst>
              <a:gd name="adj" fmla="val 18668"/>
            </a:avLst>
          </a:prstGeom>
          <a:solidFill>
            <a:srgbClr val="790709"/>
          </a:solidFill>
          <a:ln w="7620">
            <a:solidFill>
              <a:srgbClr val="922022"/>
            </a:solidFill>
            <a:prstDash val="solid"/>
          </a:ln>
        </p:spPr>
      </p:sp>
      <p:sp>
        <p:nvSpPr>
          <p:cNvPr id="17" name="Text 14"/>
          <p:cNvSpPr/>
          <p:nvPr/>
        </p:nvSpPr>
        <p:spPr>
          <a:xfrm>
            <a:off x="6388239" y="6211083"/>
            <a:ext cx="269677" cy="337185"/>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Barlow Medium" pitchFamily="34" charset="0"/>
                <a:ea typeface="Barlow Medium" pitchFamily="34" charset="-122"/>
                <a:cs typeface="Barlow Medium" pitchFamily="34" charset="-120"/>
              </a:rPr>
              <a:t>4</a:t>
            </a:r>
            <a:endParaRPr lang="en-US" sz="2100" dirty="0"/>
          </a:p>
        </p:txBody>
      </p:sp>
      <p:sp>
        <p:nvSpPr>
          <p:cNvPr id="18" name="Text 15"/>
          <p:cNvSpPr/>
          <p:nvPr/>
        </p:nvSpPr>
        <p:spPr>
          <a:xfrm>
            <a:off x="6988405" y="6202442"/>
            <a:ext cx="2247900" cy="280988"/>
          </a:xfrm>
          <a:prstGeom prst="rect">
            <a:avLst/>
          </a:prstGeom>
          <a:noFill/>
          <a:ln/>
        </p:spPr>
        <p:txBody>
          <a:bodyPr wrap="none" lIns="0" tIns="0" rIns="0" bIns="0" rtlCol="0" anchor="t"/>
          <a:lstStyle/>
          <a:p>
            <a:pPr marL="0" indent="0" algn="l">
              <a:lnSpc>
                <a:spcPts val="220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Accessibility</a:t>
            </a:r>
            <a:endParaRPr lang="en-US" sz="2800" dirty="0">
              <a:latin typeface="Times New Roman" panose="02020603050405020304" pitchFamily="18" charset="0"/>
              <a:cs typeface="Times New Roman" panose="02020603050405020304" pitchFamily="18" charset="0"/>
            </a:endParaRPr>
          </a:p>
        </p:txBody>
      </p:sp>
      <p:sp>
        <p:nvSpPr>
          <p:cNvPr id="19" name="Text 16"/>
          <p:cNvSpPr/>
          <p:nvPr/>
        </p:nvSpPr>
        <p:spPr>
          <a:xfrm>
            <a:off x="6953011" y="6555593"/>
            <a:ext cx="6868239" cy="647224"/>
          </a:xfrm>
          <a:prstGeom prst="rect">
            <a:avLst/>
          </a:prstGeom>
          <a:noFill/>
          <a:ln/>
        </p:spPr>
        <p:txBody>
          <a:bodyPr wrap="square" lIns="0" tIns="0" rIns="0" bIns="0" rtlCol="0" anchor="t"/>
          <a:lstStyle/>
          <a:p>
            <a:pPr marL="0" indent="0" algn="l">
              <a:lnSpc>
                <a:spcPts val="250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Cloud-based and available on any browser-enabled device, guaranteeing user flexibility and broad reach.</a:t>
            </a:r>
            <a:endParaRPr lang="en-US" sz="2400" dirty="0">
              <a:latin typeface="Times New Roman" panose="02020603050405020304" pitchFamily="18" charset="0"/>
              <a:cs typeface="Times New Roman" panose="02020603050405020304" pitchFamily="18" charset="0"/>
            </a:endParaRPr>
          </a:p>
        </p:txBody>
      </p:sp>
      <p:sp>
        <p:nvSpPr>
          <p:cNvPr id="20" name="TextBox 19"/>
          <p:cNvSpPr txBox="1"/>
          <p:nvPr/>
        </p:nvSpPr>
        <p:spPr>
          <a:xfrm>
            <a:off x="12817366" y="7734143"/>
            <a:ext cx="1813033" cy="495457"/>
          </a:xfrm>
          <a:prstGeom prst="rect">
            <a:avLst/>
          </a:prstGeom>
          <a:solidFill>
            <a:schemeClr val="bg2">
              <a:lumMod val="10000"/>
            </a:schemeClr>
          </a:solidFill>
        </p:spPr>
        <p:txBody>
          <a:bodyPr wrap="square" rtlCol="0">
            <a:spAutoFit/>
          </a:bodyPr>
          <a:lstStyle/>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57105"/>
          </a:xfrm>
          <a:prstGeom prst="rect">
            <a:avLst/>
          </a:prstGeom>
        </p:spPr>
      </p:pic>
      <p:sp>
        <p:nvSpPr>
          <p:cNvPr id="3" name="Text 0"/>
          <p:cNvSpPr/>
          <p:nvPr/>
        </p:nvSpPr>
        <p:spPr>
          <a:xfrm>
            <a:off x="818198" y="3119676"/>
            <a:ext cx="8585716" cy="568166"/>
          </a:xfrm>
          <a:prstGeom prst="rect">
            <a:avLst/>
          </a:prstGeom>
          <a:noFill/>
          <a:ln/>
        </p:spPr>
        <p:txBody>
          <a:bodyPr wrap="none" lIns="0" tIns="0" rIns="0" bIns="0" rtlCol="0" anchor="t"/>
          <a:lstStyle/>
          <a:p>
            <a:pPr marL="0" indent="0" algn="l">
              <a:lnSpc>
                <a:spcPts val="4450"/>
              </a:lnSpc>
              <a:buNone/>
            </a:pPr>
            <a:r>
              <a:rPr lang="en-US" sz="3600" dirty="0">
                <a:solidFill>
                  <a:srgbClr val="FFFFFF"/>
                </a:solidFill>
                <a:latin typeface="Times New Roman" panose="02020603050405020304" pitchFamily="18" charset="0"/>
                <a:ea typeface="Barlow Medium" pitchFamily="34" charset="-122"/>
                <a:cs typeface="Times New Roman" panose="02020603050405020304" pitchFamily="18" charset="0"/>
              </a:rPr>
              <a:t>Addressing Limitations of Existing Systems</a:t>
            </a:r>
            <a:endParaRPr lang="en-US" sz="3600" dirty="0">
              <a:latin typeface="Times New Roman" panose="02020603050405020304" pitchFamily="18" charset="0"/>
              <a:cs typeface="Times New Roman" panose="02020603050405020304" pitchFamily="18" charset="0"/>
            </a:endParaRPr>
          </a:p>
        </p:txBody>
      </p:sp>
      <p:sp>
        <p:nvSpPr>
          <p:cNvPr id="4" name="Shape 1"/>
          <p:cNvSpPr/>
          <p:nvPr/>
        </p:nvSpPr>
        <p:spPr>
          <a:xfrm>
            <a:off x="818198" y="3994666"/>
            <a:ext cx="12994005" cy="3674745"/>
          </a:xfrm>
          <a:prstGeom prst="roundRect">
            <a:avLst>
              <a:gd name="adj" fmla="val 2338"/>
            </a:avLst>
          </a:prstGeom>
          <a:noFill/>
          <a:ln w="7620">
            <a:solidFill>
              <a:srgbClr val="FFFFFF">
                <a:alpha val="24000"/>
              </a:srgbClr>
            </a:solidFill>
            <a:prstDash val="solid"/>
          </a:ln>
        </p:spPr>
      </p:sp>
      <p:sp>
        <p:nvSpPr>
          <p:cNvPr id="5" name="Shape 2"/>
          <p:cNvSpPr/>
          <p:nvPr/>
        </p:nvSpPr>
        <p:spPr>
          <a:xfrm>
            <a:off x="825818" y="4002286"/>
            <a:ext cx="12977455" cy="914876"/>
          </a:xfrm>
          <a:prstGeom prst="rect">
            <a:avLst/>
          </a:prstGeom>
          <a:solidFill>
            <a:srgbClr val="FFFFFF">
              <a:alpha val="4000"/>
            </a:srgbClr>
          </a:solidFill>
          <a:ln/>
        </p:spPr>
      </p:sp>
      <p:sp>
        <p:nvSpPr>
          <p:cNvPr id="6" name="Text 3"/>
          <p:cNvSpPr/>
          <p:nvPr/>
        </p:nvSpPr>
        <p:spPr>
          <a:xfrm>
            <a:off x="1031915" y="4132540"/>
            <a:ext cx="3912394" cy="327184"/>
          </a:xfrm>
          <a:prstGeom prst="rect">
            <a:avLst/>
          </a:prstGeom>
          <a:noFill/>
          <a:ln/>
        </p:spPr>
        <p:txBody>
          <a:bodyPr wrap="non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MyFitnessPal</a:t>
            </a:r>
            <a:endParaRPr lang="en-US" sz="2400" dirty="0">
              <a:latin typeface="Times New Roman" panose="02020603050405020304" pitchFamily="18" charset="0"/>
              <a:cs typeface="Times New Roman" panose="02020603050405020304" pitchFamily="18" charset="0"/>
            </a:endParaRPr>
          </a:p>
        </p:txBody>
      </p:sp>
      <p:sp>
        <p:nvSpPr>
          <p:cNvPr id="7" name="Text 4"/>
          <p:cNvSpPr/>
          <p:nvPr/>
        </p:nvSpPr>
        <p:spPr>
          <a:xfrm>
            <a:off x="5111056" y="4164331"/>
            <a:ext cx="3908584" cy="654368"/>
          </a:xfrm>
          <a:prstGeom prst="rect">
            <a:avLst/>
          </a:prstGeom>
          <a:noFill/>
          <a:ln/>
        </p:spPr>
        <p:txBody>
          <a:bodyPr wrap="squar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Lacks robust community features; nutrition-focused.</a:t>
            </a:r>
            <a:endParaRPr lang="en-US" sz="2400" dirty="0">
              <a:latin typeface="Times New Roman" panose="02020603050405020304" pitchFamily="18" charset="0"/>
              <a:cs typeface="Times New Roman" panose="02020603050405020304" pitchFamily="18" charset="0"/>
            </a:endParaRPr>
          </a:p>
        </p:txBody>
      </p:sp>
      <p:sp>
        <p:nvSpPr>
          <p:cNvPr id="8" name="Text 5"/>
          <p:cNvSpPr/>
          <p:nvPr/>
        </p:nvSpPr>
        <p:spPr>
          <a:xfrm>
            <a:off x="9479519" y="4132539"/>
            <a:ext cx="4323754" cy="907257"/>
          </a:xfrm>
          <a:prstGeom prst="rect">
            <a:avLst/>
          </a:prstGeom>
          <a:noFill/>
          <a:ln/>
        </p:spPr>
        <p:txBody>
          <a:bodyPr wrap="squar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Full personalization for workouts; strong community engagement.</a:t>
            </a:r>
            <a:endParaRPr lang="en-US" sz="2400" dirty="0">
              <a:latin typeface="Times New Roman" panose="02020603050405020304" pitchFamily="18" charset="0"/>
              <a:cs typeface="Times New Roman" panose="02020603050405020304" pitchFamily="18" charset="0"/>
            </a:endParaRPr>
          </a:p>
        </p:txBody>
      </p:sp>
      <p:sp>
        <p:nvSpPr>
          <p:cNvPr id="9" name="Shape 6"/>
          <p:cNvSpPr/>
          <p:nvPr/>
        </p:nvSpPr>
        <p:spPr>
          <a:xfrm>
            <a:off x="825818" y="4917162"/>
            <a:ext cx="12977455" cy="914876"/>
          </a:xfrm>
          <a:prstGeom prst="rect">
            <a:avLst/>
          </a:prstGeom>
          <a:solidFill>
            <a:srgbClr val="000000">
              <a:alpha val="4000"/>
            </a:srgbClr>
          </a:solidFill>
          <a:ln/>
        </p:spPr>
      </p:sp>
      <p:sp>
        <p:nvSpPr>
          <p:cNvPr id="10" name="Text 7"/>
          <p:cNvSpPr/>
          <p:nvPr/>
        </p:nvSpPr>
        <p:spPr>
          <a:xfrm>
            <a:off x="1031915" y="5047417"/>
            <a:ext cx="3912394" cy="327184"/>
          </a:xfrm>
          <a:prstGeom prst="rect">
            <a:avLst/>
          </a:prstGeom>
          <a:noFill/>
          <a:ln/>
        </p:spPr>
        <p:txBody>
          <a:bodyPr wrap="non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Strava</a:t>
            </a:r>
            <a:endParaRPr lang="en-US" sz="2400" dirty="0">
              <a:latin typeface="Times New Roman" panose="02020603050405020304" pitchFamily="18" charset="0"/>
              <a:cs typeface="Times New Roman" panose="02020603050405020304" pitchFamily="18" charset="0"/>
            </a:endParaRPr>
          </a:p>
        </p:txBody>
      </p:sp>
      <p:sp>
        <p:nvSpPr>
          <p:cNvPr id="11" name="Text 8"/>
          <p:cNvSpPr/>
          <p:nvPr/>
        </p:nvSpPr>
        <p:spPr>
          <a:xfrm>
            <a:off x="5111056" y="5047417"/>
            <a:ext cx="3908584" cy="654368"/>
          </a:xfrm>
          <a:prstGeom prst="rect">
            <a:avLst/>
          </a:prstGeom>
          <a:noFill/>
          <a:ln/>
        </p:spPr>
        <p:txBody>
          <a:bodyPr wrap="squar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Primarily for runners/cyclists; limited gym support.</a:t>
            </a:r>
            <a:endParaRPr lang="en-US" sz="2400" dirty="0">
              <a:latin typeface="Times New Roman" panose="02020603050405020304" pitchFamily="18" charset="0"/>
              <a:cs typeface="Times New Roman" panose="02020603050405020304" pitchFamily="18" charset="0"/>
            </a:endParaRPr>
          </a:p>
        </p:txBody>
      </p:sp>
      <p:sp>
        <p:nvSpPr>
          <p:cNvPr id="12" name="Text 9"/>
          <p:cNvSpPr/>
          <p:nvPr/>
        </p:nvSpPr>
        <p:spPr>
          <a:xfrm>
            <a:off x="9479519" y="5047417"/>
            <a:ext cx="4119205" cy="654368"/>
          </a:xfrm>
          <a:prstGeom prst="rect">
            <a:avLst/>
          </a:prstGeom>
          <a:noFill/>
          <a:ln/>
        </p:spPr>
        <p:txBody>
          <a:bodyPr wrap="squar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Broad community features; supports diverse workout types.</a:t>
            </a:r>
            <a:endParaRPr lang="en-US" sz="2400" dirty="0">
              <a:latin typeface="Times New Roman" panose="02020603050405020304" pitchFamily="18" charset="0"/>
              <a:cs typeface="Times New Roman" panose="02020603050405020304" pitchFamily="18" charset="0"/>
            </a:endParaRPr>
          </a:p>
        </p:txBody>
      </p:sp>
      <p:sp>
        <p:nvSpPr>
          <p:cNvPr id="13" name="Shape 10"/>
          <p:cNvSpPr/>
          <p:nvPr/>
        </p:nvSpPr>
        <p:spPr>
          <a:xfrm>
            <a:off x="842368" y="5897166"/>
            <a:ext cx="12977455" cy="914876"/>
          </a:xfrm>
          <a:prstGeom prst="rect">
            <a:avLst/>
          </a:prstGeom>
          <a:solidFill>
            <a:srgbClr val="FFFFFF">
              <a:alpha val="4000"/>
            </a:srgbClr>
          </a:solidFill>
          <a:ln/>
        </p:spPr>
      </p:sp>
      <p:sp>
        <p:nvSpPr>
          <p:cNvPr id="14" name="Text 11"/>
          <p:cNvSpPr/>
          <p:nvPr/>
        </p:nvSpPr>
        <p:spPr>
          <a:xfrm>
            <a:off x="1031915" y="5962293"/>
            <a:ext cx="3912394" cy="327184"/>
          </a:xfrm>
          <a:prstGeom prst="rect">
            <a:avLst/>
          </a:prstGeom>
          <a:noFill/>
          <a:ln/>
        </p:spPr>
        <p:txBody>
          <a:bodyPr wrap="non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Fitbit</a:t>
            </a:r>
            <a:endParaRPr lang="en-US" sz="2400" dirty="0">
              <a:latin typeface="Times New Roman" panose="02020603050405020304" pitchFamily="18" charset="0"/>
              <a:cs typeface="Times New Roman" panose="02020603050405020304" pitchFamily="18" charset="0"/>
            </a:endParaRPr>
          </a:p>
        </p:txBody>
      </p:sp>
      <p:sp>
        <p:nvSpPr>
          <p:cNvPr id="15" name="Text 12"/>
          <p:cNvSpPr/>
          <p:nvPr/>
        </p:nvSpPr>
        <p:spPr>
          <a:xfrm>
            <a:off x="5111056" y="5991046"/>
            <a:ext cx="3908584" cy="654368"/>
          </a:xfrm>
          <a:prstGeom prst="rect">
            <a:avLst/>
          </a:prstGeom>
          <a:noFill/>
          <a:ln/>
        </p:spPr>
        <p:txBody>
          <a:bodyPr wrap="squar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Relies on wearables; basic community features.</a:t>
            </a:r>
            <a:endParaRPr lang="en-US" sz="2400" dirty="0">
              <a:latin typeface="Times New Roman" panose="02020603050405020304" pitchFamily="18" charset="0"/>
              <a:cs typeface="Times New Roman" panose="02020603050405020304" pitchFamily="18" charset="0"/>
            </a:endParaRPr>
          </a:p>
        </p:txBody>
      </p:sp>
      <p:sp>
        <p:nvSpPr>
          <p:cNvPr id="16" name="Text 13"/>
          <p:cNvSpPr/>
          <p:nvPr/>
        </p:nvSpPr>
        <p:spPr>
          <a:xfrm>
            <a:off x="9479519" y="5962293"/>
            <a:ext cx="4119205" cy="654368"/>
          </a:xfrm>
          <a:prstGeom prst="rect">
            <a:avLst/>
          </a:prstGeom>
          <a:noFill/>
          <a:ln/>
        </p:spPr>
        <p:txBody>
          <a:bodyPr wrap="squar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No hardware required; enhanced social tools.</a:t>
            </a:r>
            <a:endParaRPr lang="en-US" sz="2400" dirty="0">
              <a:latin typeface="Times New Roman" panose="02020603050405020304" pitchFamily="18" charset="0"/>
              <a:cs typeface="Times New Roman" panose="02020603050405020304" pitchFamily="18" charset="0"/>
            </a:endParaRPr>
          </a:p>
        </p:txBody>
      </p:sp>
      <p:sp>
        <p:nvSpPr>
          <p:cNvPr id="17" name="Shape 14"/>
          <p:cNvSpPr/>
          <p:nvPr/>
        </p:nvSpPr>
        <p:spPr>
          <a:xfrm>
            <a:off x="825818" y="6746915"/>
            <a:ext cx="12977455" cy="914876"/>
          </a:xfrm>
          <a:prstGeom prst="rect">
            <a:avLst/>
          </a:prstGeom>
          <a:solidFill>
            <a:srgbClr val="000000">
              <a:alpha val="4000"/>
            </a:srgbClr>
          </a:solidFill>
          <a:ln/>
        </p:spPr>
      </p:sp>
      <p:sp>
        <p:nvSpPr>
          <p:cNvPr id="18" name="Text 15"/>
          <p:cNvSpPr/>
          <p:nvPr/>
        </p:nvSpPr>
        <p:spPr>
          <a:xfrm>
            <a:off x="1031915" y="6877169"/>
            <a:ext cx="3912394" cy="327184"/>
          </a:xfrm>
          <a:prstGeom prst="rect">
            <a:avLst/>
          </a:prstGeom>
          <a:noFill/>
          <a:ln/>
        </p:spPr>
        <p:txBody>
          <a:bodyPr wrap="non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Nike Training Club</a:t>
            </a:r>
            <a:endParaRPr lang="en-US" sz="2400" dirty="0">
              <a:latin typeface="Times New Roman" panose="02020603050405020304" pitchFamily="18" charset="0"/>
              <a:cs typeface="Times New Roman" panose="02020603050405020304" pitchFamily="18" charset="0"/>
            </a:endParaRPr>
          </a:p>
        </p:txBody>
      </p:sp>
      <p:sp>
        <p:nvSpPr>
          <p:cNvPr id="19" name="Text 16"/>
          <p:cNvSpPr/>
          <p:nvPr/>
        </p:nvSpPr>
        <p:spPr>
          <a:xfrm>
            <a:off x="5002254" y="6877169"/>
            <a:ext cx="3908584" cy="654368"/>
          </a:xfrm>
          <a:prstGeom prst="rect">
            <a:avLst/>
          </a:prstGeom>
          <a:noFill/>
          <a:ln/>
        </p:spPr>
        <p:txBody>
          <a:bodyPr wrap="squar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Limited customization; premium for advanced features.</a:t>
            </a:r>
            <a:endParaRPr lang="en-US" sz="2400" dirty="0">
              <a:latin typeface="Times New Roman" panose="02020603050405020304" pitchFamily="18" charset="0"/>
              <a:cs typeface="Times New Roman" panose="02020603050405020304" pitchFamily="18" charset="0"/>
            </a:endParaRPr>
          </a:p>
        </p:txBody>
      </p:sp>
      <p:sp>
        <p:nvSpPr>
          <p:cNvPr id="20" name="Text 17"/>
          <p:cNvSpPr/>
          <p:nvPr/>
        </p:nvSpPr>
        <p:spPr>
          <a:xfrm>
            <a:off x="9479519" y="6877169"/>
            <a:ext cx="4119205" cy="654368"/>
          </a:xfrm>
          <a:prstGeom prst="rect">
            <a:avLst/>
          </a:prstGeom>
          <a:noFill/>
          <a:ln/>
        </p:spPr>
        <p:txBody>
          <a:bodyPr wrap="square" lIns="0" tIns="0" rIns="0" bIns="0" rtlCol="0" anchor="t"/>
          <a:lstStyle/>
          <a:p>
            <a:pPr marL="0" indent="0" algn="l">
              <a:lnSpc>
                <a:spcPts val="25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Highly customizable plans; free core features.</a:t>
            </a:r>
            <a:endParaRPr lang="en-US" sz="2400" dirty="0">
              <a:latin typeface="Times New Roman" panose="02020603050405020304" pitchFamily="18" charset="0"/>
              <a:cs typeface="Times New Roman" panose="02020603050405020304" pitchFamily="18" charset="0"/>
            </a:endParaRPr>
          </a:p>
        </p:txBody>
      </p:sp>
      <p:sp>
        <p:nvSpPr>
          <p:cNvPr id="21" name="TextBox 20"/>
          <p:cNvSpPr txBox="1"/>
          <p:nvPr/>
        </p:nvSpPr>
        <p:spPr>
          <a:xfrm>
            <a:off x="12817366" y="7734143"/>
            <a:ext cx="1813033" cy="495457"/>
          </a:xfrm>
          <a:prstGeom prst="rect">
            <a:avLst/>
          </a:prstGeom>
          <a:solidFill>
            <a:schemeClr val="bg2">
              <a:lumMod val="10000"/>
            </a:schemeClr>
          </a:solidFill>
        </p:spPr>
        <p:txBody>
          <a:bodyPr wrap="square" rtlCol="0">
            <a:spAutoFit/>
          </a:bodyPr>
          <a:lstStyle/>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0099" y="390049"/>
            <a:ext cx="6997303" cy="548640"/>
          </a:xfrm>
          <a:prstGeom prst="rect">
            <a:avLst/>
          </a:prstGeom>
          <a:noFill/>
          <a:ln/>
        </p:spPr>
        <p:txBody>
          <a:bodyPr wrap="none" lIns="0" tIns="0" rIns="0" bIns="0" rtlCol="0" anchor="t"/>
          <a:lstStyle/>
          <a:p>
            <a:pPr marL="0" indent="0" algn="l">
              <a:lnSpc>
                <a:spcPts val="4300"/>
              </a:lnSpc>
              <a:buNone/>
            </a:pPr>
            <a:r>
              <a:rPr lang="en-US" sz="3600" dirty="0">
                <a:solidFill>
                  <a:srgbClr val="FFFFFF"/>
                </a:solidFill>
                <a:latin typeface="Times New Roman" panose="02020603050405020304" pitchFamily="18" charset="0"/>
                <a:ea typeface="Barlow Medium" pitchFamily="34" charset="-122"/>
                <a:cs typeface="Times New Roman" panose="02020603050405020304" pitchFamily="18" charset="0"/>
              </a:rPr>
              <a:t>Project Objectives and Classification</a:t>
            </a:r>
            <a:endParaRPr lang="en-US" sz="360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790099" y="1410533"/>
            <a:ext cx="987623" cy="1735693"/>
          </a:xfrm>
          <a:prstGeom prst="rect">
            <a:avLst/>
          </a:prstGeom>
        </p:spPr>
      </p:pic>
      <p:sp>
        <p:nvSpPr>
          <p:cNvPr id="5" name="Text 1"/>
          <p:cNvSpPr/>
          <p:nvPr/>
        </p:nvSpPr>
        <p:spPr>
          <a:xfrm>
            <a:off x="1975247" y="1608058"/>
            <a:ext cx="2194798" cy="274201"/>
          </a:xfrm>
          <a:prstGeom prst="rect">
            <a:avLst/>
          </a:prstGeom>
          <a:noFill/>
          <a:ln/>
        </p:spPr>
        <p:txBody>
          <a:bodyPr wrap="none" lIns="0" tIns="0" rIns="0" bIns="0" rtlCol="0" anchor="t"/>
          <a:lstStyle/>
          <a:p>
            <a:pPr marL="0" indent="0" algn="l">
              <a:lnSpc>
                <a:spcPts val="215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Main Objective</a:t>
            </a:r>
            <a:endParaRPr lang="en-US" sz="2800" dirty="0">
              <a:latin typeface="Times New Roman" panose="02020603050405020304" pitchFamily="18" charset="0"/>
              <a:cs typeface="Times New Roman" panose="02020603050405020304" pitchFamily="18" charset="0"/>
            </a:endParaRPr>
          </a:p>
        </p:txBody>
      </p:sp>
      <p:sp>
        <p:nvSpPr>
          <p:cNvPr id="6" name="Text 2"/>
          <p:cNvSpPr/>
          <p:nvPr/>
        </p:nvSpPr>
        <p:spPr>
          <a:xfrm>
            <a:off x="1975246" y="2000726"/>
            <a:ext cx="7168754" cy="947976"/>
          </a:xfrm>
          <a:prstGeom prst="rect">
            <a:avLst/>
          </a:prstGeom>
          <a:noFill/>
          <a:ln/>
        </p:spPr>
        <p:txBody>
          <a:bodyPr wrap="square" lIns="0" tIns="0" rIns="0" bIns="0" rtlCol="0" anchor="t"/>
          <a:lstStyle/>
          <a:p>
            <a:pPr marL="0" indent="0" algn="l">
              <a:lnSpc>
                <a:spcPts val="2450"/>
              </a:lnSpc>
              <a:buNone/>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Create a user-friendly, cloud-based platform for custom exercise programs, progress visualization, and community engagement to boost fitness monitoring and motivation.</a:t>
            </a:r>
            <a:endParaRPr lang="en-US" sz="240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5"/>
          <a:stretch>
            <a:fillRect/>
          </a:stretch>
        </p:blipFill>
        <p:spPr>
          <a:xfrm>
            <a:off x="790099" y="3146227"/>
            <a:ext cx="987623" cy="2258854"/>
          </a:xfrm>
          <a:prstGeom prst="rect">
            <a:avLst/>
          </a:prstGeom>
        </p:spPr>
      </p:pic>
      <p:sp>
        <p:nvSpPr>
          <p:cNvPr id="8" name="Text 3"/>
          <p:cNvSpPr/>
          <p:nvPr/>
        </p:nvSpPr>
        <p:spPr>
          <a:xfrm>
            <a:off x="1975247" y="3343751"/>
            <a:ext cx="2194798" cy="274201"/>
          </a:xfrm>
          <a:prstGeom prst="rect">
            <a:avLst/>
          </a:prstGeom>
          <a:noFill/>
          <a:ln/>
        </p:spPr>
        <p:txBody>
          <a:bodyPr wrap="none" lIns="0" tIns="0" rIns="0" bIns="0" rtlCol="0" anchor="t"/>
          <a:lstStyle/>
          <a:p>
            <a:pPr marL="0" indent="0" algn="l">
              <a:lnSpc>
                <a:spcPts val="215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Specific Objectives</a:t>
            </a:r>
            <a:endParaRPr lang="en-US" sz="2800" dirty="0">
              <a:latin typeface="Times New Roman" panose="02020603050405020304" pitchFamily="18" charset="0"/>
              <a:cs typeface="Times New Roman" panose="02020603050405020304" pitchFamily="18" charset="0"/>
            </a:endParaRPr>
          </a:p>
        </p:txBody>
      </p:sp>
      <p:sp>
        <p:nvSpPr>
          <p:cNvPr id="9" name="Text 4"/>
          <p:cNvSpPr/>
          <p:nvPr/>
        </p:nvSpPr>
        <p:spPr>
          <a:xfrm>
            <a:off x="1975247" y="3736419"/>
            <a:ext cx="6378654" cy="315992"/>
          </a:xfrm>
          <a:prstGeom prst="rect">
            <a:avLst/>
          </a:prstGeom>
          <a:noFill/>
          <a:ln/>
        </p:spPr>
        <p:txBody>
          <a:bodyPr wrap="none" lIns="0" tIns="0" rIns="0" bIns="0" rtlCol="0" anchor="t"/>
          <a:lstStyle/>
          <a:p>
            <a:pPr marL="342900" indent="-342900" algn="l">
              <a:lnSpc>
                <a:spcPts val="2450"/>
              </a:lnSpc>
              <a:buSzPct val="100000"/>
              <a:buChar char="•"/>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Easy web interface for custom workout plans.</a:t>
            </a:r>
            <a:endParaRPr lang="en-US" sz="2400" dirty="0">
              <a:latin typeface="Times New Roman" panose="02020603050405020304" pitchFamily="18" charset="0"/>
              <a:cs typeface="Times New Roman" panose="02020603050405020304" pitchFamily="18" charset="0"/>
            </a:endParaRPr>
          </a:p>
        </p:txBody>
      </p:sp>
      <p:sp>
        <p:nvSpPr>
          <p:cNvPr id="10" name="Text 5"/>
          <p:cNvSpPr/>
          <p:nvPr/>
        </p:nvSpPr>
        <p:spPr>
          <a:xfrm>
            <a:off x="1975247" y="4121468"/>
            <a:ext cx="6378654" cy="315992"/>
          </a:xfrm>
          <a:prstGeom prst="rect">
            <a:avLst/>
          </a:prstGeom>
          <a:noFill/>
          <a:ln/>
        </p:spPr>
        <p:txBody>
          <a:bodyPr wrap="none" lIns="0" tIns="0" rIns="0" bIns="0" rtlCol="0" anchor="t"/>
          <a:lstStyle/>
          <a:p>
            <a:pPr marL="342900" indent="-342900" algn="l">
              <a:lnSpc>
                <a:spcPts val="2450"/>
              </a:lnSpc>
              <a:buSzPct val="100000"/>
              <a:buChar char="•"/>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Visual graphs for progress monitoring.</a:t>
            </a:r>
            <a:endParaRPr lang="en-US" sz="2400" dirty="0">
              <a:latin typeface="Times New Roman" panose="02020603050405020304" pitchFamily="18" charset="0"/>
              <a:cs typeface="Times New Roman" panose="02020603050405020304" pitchFamily="18" charset="0"/>
            </a:endParaRPr>
          </a:p>
        </p:txBody>
      </p:sp>
      <p:sp>
        <p:nvSpPr>
          <p:cNvPr id="11" name="Text 6"/>
          <p:cNvSpPr/>
          <p:nvPr/>
        </p:nvSpPr>
        <p:spPr>
          <a:xfrm>
            <a:off x="1975247" y="4506516"/>
            <a:ext cx="6378654" cy="315992"/>
          </a:xfrm>
          <a:prstGeom prst="rect">
            <a:avLst/>
          </a:prstGeom>
          <a:noFill/>
          <a:ln/>
        </p:spPr>
        <p:txBody>
          <a:bodyPr wrap="none" lIns="0" tIns="0" rIns="0" bIns="0" rtlCol="0" anchor="t"/>
          <a:lstStyle/>
          <a:p>
            <a:pPr marL="342900" indent="-342900" algn="l">
              <a:lnSpc>
                <a:spcPts val="2450"/>
              </a:lnSpc>
              <a:buSzPct val="100000"/>
              <a:buChar char="•"/>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Community elements and trainer interaction.</a:t>
            </a:r>
            <a:endParaRPr lang="en-US" sz="2400" dirty="0">
              <a:latin typeface="Times New Roman" panose="02020603050405020304" pitchFamily="18" charset="0"/>
              <a:cs typeface="Times New Roman" panose="02020603050405020304" pitchFamily="18" charset="0"/>
            </a:endParaRPr>
          </a:p>
        </p:txBody>
      </p:sp>
      <p:sp>
        <p:nvSpPr>
          <p:cNvPr id="12" name="Text 7"/>
          <p:cNvSpPr/>
          <p:nvPr/>
        </p:nvSpPr>
        <p:spPr>
          <a:xfrm>
            <a:off x="1975247" y="4891564"/>
            <a:ext cx="6378654" cy="315992"/>
          </a:xfrm>
          <a:prstGeom prst="rect">
            <a:avLst/>
          </a:prstGeom>
          <a:noFill/>
          <a:ln/>
        </p:spPr>
        <p:txBody>
          <a:bodyPr wrap="none" lIns="0" tIns="0" rIns="0" bIns="0" rtlCol="0" anchor="t"/>
          <a:lstStyle/>
          <a:p>
            <a:pPr marL="342900" indent="-342900" algn="l">
              <a:lnSpc>
                <a:spcPts val="2450"/>
              </a:lnSpc>
              <a:buSzPct val="100000"/>
              <a:buChar char="•"/>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Cloud deployment for scalability and availability.</a:t>
            </a:r>
            <a:endParaRPr lang="en-US" sz="2400" dirty="0">
              <a:latin typeface="Times New Roman" panose="02020603050405020304" pitchFamily="18" charset="0"/>
              <a:cs typeface="Times New Roman" panose="02020603050405020304" pitchFamily="18" charset="0"/>
            </a:endParaRPr>
          </a:p>
        </p:txBody>
      </p:sp>
      <p:pic>
        <p:nvPicPr>
          <p:cNvPr id="13" name="Image 3" descr="preencoded.png"/>
          <p:cNvPicPr>
            <a:picLocks noChangeAspect="1"/>
          </p:cNvPicPr>
          <p:nvPr/>
        </p:nvPicPr>
        <p:blipFill>
          <a:blip r:embed="rId6"/>
          <a:stretch>
            <a:fillRect/>
          </a:stretch>
        </p:blipFill>
        <p:spPr>
          <a:xfrm>
            <a:off x="790099" y="5405080"/>
            <a:ext cx="987623" cy="2258854"/>
          </a:xfrm>
          <a:prstGeom prst="rect">
            <a:avLst/>
          </a:prstGeom>
        </p:spPr>
      </p:pic>
      <p:sp>
        <p:nvSpPr>
          <p:cNvPr id="14" name="Text 8"/>
          <p:cNvSpPr/>
          <p:nvPr/>
        </p:nvSpPr>
        <p:spPr>
          <a:xfrm>
            <a:off x="1975247" y="5602605"/>
            <a:ext cx="2194798" cy="274201"/>
          </a:xfrm>
          <a:prstGeom prst="rect">
            <a:avLst/>
          </a:prstGeom>
          <a:noFill/>
          <a:ln/>
        </p:spPr>
        <p:txBody>
          <a:bodyPr wrap="none" lIns="0" tIns="0" rIns="0" bIns="0" rtlCol="0" anchor="t"/>
          <a:lstStyle/>
          <a:p>
            <a:pPr marL="0" indent="0" algn="l">
              <a:lnSpc>
                <a:spcPts val="2150"/>
              </a:lnSpc>
              <a:buNone/>
            </a:pPr>
            <a:r>
              <a:rPr lang="en-US" sz="2800" dirty="0">
                <a:solidFill>
                  <a:srgbClr val="E5E0DF"/>
                </a:solidFill>
                <a:latin typeface="Times New Roman" panose="02020603050405020304" pitchFamily="18" charset="0"/>
                <a:ea typeface="Barlow Medium" pitchFamily="34" charset="-122"/>
                <a:cs typeface="Times New Roman" panose="02020603050405020304" pitchFamily="18" charset="0"/>
              </a:rPr>
              <a:t>System Classification</a:t>
            </a:r>
            <a:endParaRPr lang="en-US" sz="2800" dirty="0">
              <a:latin typeface="Times New Roman" panose="02020603050405020304" pitchFamily="18" charset="0"/>
              <a:cs typeface="Times New Roman" panose="02020603050405020304" pitchFamily="18" charset="0"/>
            </a:endParaRPr>
          </a:p>
        </p:txBody>
      </p:sp>
      <p:sp>
        <p:nvSpPr>
          <p:cNvPr id="15" name="Text 9"/>
          <p:cNvSpPr/>
          <p:nvPr/>
        </p:nvSpPr>
        <p:spPr>
          <a:xfrm>
            <a:off x="1975247" y="5995273"/>
            <a:ext cx="6378654" cy="315992"/>
          </a:xfrm>
          <a:prstGeom prst="rect">
            <a:avLst/>
          </a:prstGeom>
          <a:noFill/>
          <a:ln/>
        </p:spPr>
        <p:txBody>
          <a:bodyPr wrap="none" lIns="0" tIns="0" rIns="0" bIns="0" rtlCol="0" anchor="t"/>
          <a:lstStyle/>
          <a:p>
            <a:pPr marL="342900" indent="-342900" algn="l">
              <a:lnSpc>
                <a:spcPts val="2450"/>
              </a:lnSpc>
              <a:buSzPct val="100000"/>
              <a:buChar char="•"/>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Web-based application (desktop, tablet, mobile).</a:t>
            </a:r>
            <a:endParaRPr lang="en-US" sz="2400" dirty="0">
              <a:latin typeface="Times New Roman" panose="02020603050405020304" pitchFamily="18" charset="0"/>
              <a:cs typeface="Times New Roman" panose="02020603050405020304" pitchFamily="18" charset="0"/>
            </a:endParaRPr>
          </a:p>
        </p:txBody>
      </p:sp>
      <p:sp>
        <p:nvSpPr>
          <p:cNvPr id="16" name="Text 10"/>
          <p:cNvSpPr/>
          <p:nvPr/>
        </p:nvSpPr>
        <p:spPr>
          <a:xfrm>
            <a:off x="1975247" y="6380321"/>
            <a:ext cx="6378654" cy="315992"/>
          </a:xfrm>
          <a:prstGeom prst="rect">
            <a:avLst/>
          </a:prstGeom>
          <a:noFill/>
          <a:ln/>
        </p:spPr>
        <p:txBody>
          <a:bodyPr wrap="none" lIns="0" tIns="0" rIns="0" bIns="0" rtlCol="0" anchor="t"/>
          <a:lstStyle/>
          <a:p>
            <a:pPr marL="342900" indent="-342900" algn="l">
              <a:lnSpc>
                <a:spcPts val="2450"/>
              </a:lnSpc>
              <a:buSzPct val="100000"/>
              <a:buChar char="•"/>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Cloud-hosted (GCP) for reliability.</a:t>
            </a:r>
            <a:endParaRPr lang="en-US" sz="2400" dirty="0">
              <a:latin typeface="Times New Roman" panose="02020603050405020304" pitchFamily="18" charset="0"/>
              <a:cs typeface="Times New Roman" panose="02020603050405020304" pitchFamily="18" charset="0"/>
            </a:endParaRPr>
          </a:p>
        </p:txBody>
      </p:sp>
      <p:sp>
        <p:nvSpPr>
          <p:cNvPr id="17" name="Text 11"/>
          <p:cNvSpPr/>
          <p:nvPr/>
        </p:nvSpPr>
        <p:spPr>
          <a:xfrm>
            <a:off x="1975247" y="6765369"/>
            <a:ext cx="6378654" cy="315992"/>
          </a:xfrm>
          <a:prstGeom prst="rect">
            <a:avLst/>
          </a:prstGeom>
          <a:noFill/>
          <a:ln/>
        </p:spPr>
        <p:txBody>
          <a:bodyPr wrap="none" lIns="0" tIns="0" rIns="0" bIns="0" rtlCol="0" anchor="t"/>
          <a:lstStyle/>
          <a:p>
            <a:pPr marL="342900" indent="-342900" algn="l">
              <a:lnSpc>
                <a:spcPts val="2450"/>
              </a:lnSpc>
              <a:buSzPct val="100000"/>
              <a:buChar char="•"/>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Fitness and Social Platform.</a:t>
            </a:r>
            <a:endParaRPr lang="en-US" sz="2400" dirty="0">
              <a:latin typeface="Times New Roman" panose="02020603050405020304" pitchFamily="18" charset="0"/>
              <a:cs typeface="Times New Roman" panose="02020603050405020304" pitchFamily="18" charset="0"/>
            </a:endParaRPr>
          </a:p>
        </p:txBody>
      </p:sp>
      <p:sp>
        <p:nvSpPr>
          <p:cNvPr id="18" name="Text 12"/>
          <p:cNvSpPr/>
          <p:nvPr/>
        </p:nvSpPr>
        <p:spPr>
          <a:xfrm>
            <a:off x="1975247" y="7150418"/>
            <a:ext cx="6378654" cy="315992"/>
          </a:xfrm>
          <a:prstGeom prst="rect">
            <a:avLst/>
          </a:prstGeom>
          <a:noFill/>
          <a:ln/>
        </p:spPr>
        <p:txBody>
          <a:bodyPr wrap="none" lIns="0" tIns="0" rIns="0" bIns="0" rtlCol="0" anchor="t"/>
          <a:lstStyle/>
          <a:p>
            <a:pPr marL="342900" indent="-342900" algn="l">
              <a:lnSpc>
                <a:spcPts val="2450"/>
              </a:lnSpc>
              <a:buSzPct val="100000"/>
              <a:buChar char="•"/>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Potential Open Source Project.</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2095008" y="681765"/>
            <a:ext cx="9667518" cy="611981"/>
          </a:xfrm>
          <a:prstGeom prst="rect">
            <a:avLst/>
          </a:prstGeom>
          <a:noFill/>
          <a:ln/>
        </p:spPr>
        <p:txBody>
          <a:bodyPr wrap="none" lIns="0" tIns="0" rIns="0" bIns="0" rtlCol="0" anchor="t"/>
          <a:lstStyle/>
          <a:p>
            <a:pPr marL="0" indent="0" algn="l">
              <a:lnSpc>
                <a:spcPts val="4800"/>
              </a:lnSpc>
              <a:buNone/>
            </a:pPr>
            <a:r>
              <a:rPr lang="en-US" sz="4000" dirty="0">
                <a:solidFill>
                  <a:srgbClr val="FFFFFF"/>
                </a:solidFill>
                <a:latin typeface="Times New Roman" panose="02020603050405020304" pitchFamily="18" charset="0"/>
                <a:ea typeface="Barlow Medium" pitchFamily="34" charset="-122"/>
                <a:cs typeface="Times New Roman" panose="02020603050405020304" pitchFamily="18" charset="0"/>
              </a:rPr>
              <a:t>Functional and Non-Functional Requirements</a:t>
            </a:r>
            <a:endParaRPr lang="en-US" sz="4000" dirty="0">
              <a:latin typeface="Times New Roman" panose="02020603050405020304" pitchFamily="18" charset="0"/>
              <a:cs typeface="Times New Roman" panose="02020603050405020304" pitchFamily="18" charset="0"/>
            </a:endParaRPr>
          </a:p>
        </p:txBody>
      </p:sp>
      <p:sp>
        <p:nvSpPr>
          <p:cNvPr id="3" name="Text 1"/>
          <p:cNvSpPr/>
          <p:nvPr/>
        </p:nvSpPr>
        <p:spPr>
          <a:xfrm>
            <a:off x="881063" y="2253323"/>
            <a:ext cx="2682835" cy="305991"/>
          </a:xfrm>
          <a:prstGeom prst="rect">
            <a:avLst/>
          </a:prstGeom>
          <a:noFill/>
          <a:ln/>
        </p:spPr>
        <p:txBody>
          <a:bodyPr wrap="none" lIns="0" tIns="0" rIns="0" bIns="0" rtlCol="0" anchor="t"/>
          <a:lstStyle/>
          <a:p>
            <a:pPr marL="0" indent="0" algn="l">
              <a:lnSpc>
                <a:spcPts val="2400"/>
              </a:lnSpc>
              <a:buNone/>
            </a:pPr>
            <a:r>
              <a:rPr lang="en-US" sz="2800" dirty="0">
                <a:solidFill>
                  <a:srgbClr val="FFFFFF"/>
                </a:solidFill>
                <a:latin typeface="Times New Roman" panose="02020603050405020304" pitchFamily="18" charset="0"/>
                <a:ea typeface="Barlow Medium" pitchFamily="34" charset="-122"/>
                <a:cs typeface="Times New Roman" panose="02020603050405020304" pitchFamily="18" charset="0"/>
              </a:rPr>
              <a:t>Functional </a:t>
            </a:r>
            <a:r>
              <a:rPr lang="en-US" sz="2800" dirty="0" smtClean="0">
                <a:solidFill>
                  <a:srgbClr val="FFFFFF"/>
                </a:solidFill>
                <a:latin typeface="Times New Roman" panose="02020603050405020304" pitchFamily="18" charset="0"/>
                <a:ea typeface="Barlow Medium" pitchFamily="34" charset="-122"/>
                <a:cs typeface="Times New Roman" panose="02020603050405020304" pitchFamily="18" charset="0"/>
              </a:rPr>
              <a:t>Requirements:</a:t>
            </a:r>
            <a:endParaRPr lang="en-US" sz="2800" dirty="0">
              <a:latin typeface="Times New Roman" panose="02020603050405020304" pitchFamily="18" charset="0"/>
              <a:cs typeface="Times New Roman" panose="02020603050405020304" pitchFamily="18" charset="0"/>
            </a:endParaRPr>
          </a:p>
        </p:txBody>
      </p:sp>
      <p:sp>
        <p:nvSpPr>
          <p:cNvPr id="4" name="Text 2"/>
          <p:cNvSpPr/>
          <p:nvPr/>
        </p:nvSpPr>
        <p:spPr>
          <a:xfrm>
            <a:off x="763354" y="2911740"/>
            <a:ext cx="6165413" cy="704850"/>
          </a:xfrm>
          <a:prstGeom prst="rect">
            <a:avLst/>
          </a:prstGeom>
          <a:noFill/>
          <a:ln/>
        </p:spPr>
        <p:txBody>
          <a:bodyPr wrap="square" lIns="0" tIns="0" rIns="0" bIns="0" rtlCol="0" anchor="t"/>
          <a:lstStyle/>
          <a:p>
            <a:pPr marL="342900" indent="-342900" algn="l">
              <a:lnSpc>
                <a:spcPts val="2750"/>
              </a:lnSpc>
              <a:buSzPct val="100000"/>
              <a:buChar char="•"/>
            </a:pPr>
            <a:r>
              <a:rPr lang="en-US" sz="2400" b="1" dirty="0">
                <a:solidFill>
                  <a:srgbClr val="E5E0DF"/>
                </a:solidFill>
                <a:latin typeface="Times New Roman" panose="02020603050405020304" pitchFamily="18" charset="0"/>
                <a:ea typeface="Barlow" pitchFamily="34" charset="-122"/>
                <a:cs typeface="Times New Roman" panose="02020603050405020304" pitchFamily="18" charset="0"/>
              </a:rPr>
              <a:t>User Authentication:</a:t>
            </a: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 Secure sign-up, login, and logout (email/OAuth).</a:t>
            </a:r>
            <a:endParaRPr lang="en-US" sz="2400" dirty="0">
              <a:latin typeface="Times New Roman" panose="02020603050405020304" pitchFamily="18" charset="0"/>
              <a:cs typeface="Times New Roman" panose="02020603050405020304" pitchFamily="18" charset="0"/>
            </a:endParaRPr>
          </a:p>
        </p:txBody>
      </p:sp>
      <p:sp>
        <p:nvSpPr>
          <p:cNvPr id="5" name="Text 3"/>
          <p:cNvSpPr/>
          <p:nvPr/>
        </p:nvSpPr>
        <p:spPr>
          <a:xfrm>
            <a:off x="763354" y="3935465"/>
            <a:ext cx="6165413" cy="704850"/>
          </a:xfrm>
          <a:prstGeom prst="rect">
            <a:avLst/>
          </a:prstGeom>
          <a:noFill/>
          <a:ln/>
        </p:spPr>
        <p:txBody>
          <a:bodyPr wrap="square" lIns="0" tIns="0" rIns="0" bIns="0" rtlCol="0" anchor="t"/>
          <a:lstStyle/>
          <a:p>
            <a:pPr marL="342900" indent="-342900" algn="l">
              <a:lnSpc>
                <a:spcPts val="2750"/>
              </a:lnSpc>
              <a:buSzPct val="100000"/>
              <a:buChar char="•"/>
            </a:pPr>
            <a:r>
              <a:rPr lang="en-US" sz="2400" b="1" dirty="0">
                <a:solidFill>
                  <a:srgbClr val="E5E0DF"/>
                </a:solidFill>
                <a:latin typeface="Times New Roman" panose="02020603050405020304" pitchFamily="18" charset="0"/>
                <a:ea typeface="Barlow" pitchFamily="34" charset="-122"/>
                <a:cs typeface="Times New Roman" panose="02020603050405020304" pitchFamily="18" charset="0"/>
              </a:rPr>
              <a:t>Workout Management:</a:t>
            </a: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 Create, edit, and log workouts with customizable exercises.</a:t>
            </a:r>
            <a:endParaRPr lang="en-US" sz="2400" dirty="0">
              <a:latin typeface="Times New Roman" panose="02020603050405020304" pitchFamily="18" charset="0"/>
              <a:cs typeface="Times New Roman" panose="02020603050405020304" pitchFamily="18" charset="0"/>
            </a:endParaRPr>
          </a:p>
        </p:txBody>
      </p:sp>
      <p:sp>
        <p:nvSpPr>
          <p:cNvPr id="6" name="Text 4"/>
          <p:cNvSpPr/>
          <p:nvPr/>
        </p:nvSpPr>
        <p:spPr>
          <a:xfrm>
            <a:off x="881062" y="4782978"/>
            <a:ext cx="6165413" cy="704850"/>
          </a:xfrm>
          <a:prstGeom prst="rect">
            <a:avLst/>
          </a:prstGeom>
          <a:noFill/>
          <a:ln/>
        </p:spPr>
        <p:txBody>
          <a:bodyPr wrap="square" lIns="0" tIns="0" rIns="0" bIns="0" rtlCol="0" anchor="t"/>
          <a:lstStyle/>
          <a:p>
            <a:pPr marL="342900" indent="-342900" algn="l">
              <a:lnSpc>
                <a:spcPts val="2750"/>
              </a:lnSpc>
              <a:buSzPct val="100000"/>
              <a:buChar char="•"/>
            </a:pPr>
            <a:r>
              <a:rPr lang="en-US" sz="2400" b="1" dirty="0">
                <a:solidFill>
                  <a:srgbClr val="E5E0DF"/>
                </a:solidFill>
                <a:latin typeface="Times New Roman" panose="02020603050405020304" pitchFamily="18" charset="0"/>
                <a:ea typeface="Barlow" pitchFamily="34" charset="-122"/>
                <a:cs typeface="Times New Roman" panose="02020603050405020304" pitchFamily="18" charset="0"/>
              </a:rPr>
              <a:t>Progress Tracking:</a:t>
            </a: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 Log and visualize fitness metrics using interactive charts.</a:t>
            </a:r>
            <a:endParaRPr lang="en-US" sz="2400" dirty="0">
              <a:latin typeface="Times New Roman" panose="02020603050405020304" pitchFamily="18" charset="0"/>
              <a:cs typeface="Times New Roman" panose="02020603050405020304" pitchFamily="18" charset="0"/>
            </a:endParaRPr>
          </a:p>
        </p:txBody>
      </p:sp>
      <p:sp>
        <p:nvSpPr>
          <p:cNvPr id="7" name="Text 5"/>
          <p:cNvSpPr/>
          <p:nvPr/>
        </p:nvSpPr>
        <p:spPr>
          <a:xfrm>
            <a:off x="881061" y="5824895"/>
            <a:ext cx="6165413" cy="704850"/>
          </a:xfrm>
          <a:prstGeom prst="rect">
            <a:avLst/>
          </a:prstGeom>
          <a:noFill/>
          <a:ln/>
        </p:spPr>
        <p:txBody>
          <a:bodyPr wrap="square" lIns="0" tIns="0" rIns="0" bIns="0" rtlCol="0" anchor="t"/>
          <a:lstStyle/>
          <a:p>
            <a:pPr marL="342900" indent="-342900" algn="l">
              <a:lnSpc>
                <a:spcPts val="2750"/>
              </a:lnSpc>
              <a:buSzPct val="100000"/>
              <a:buChar char="•"/>
            </a:pPr>
            <a:r>
              <a:rPr lang="en-US" sz="2400" b="1" dirty="0">
                <a:solidFill>
                  <a:srgbClr val="E5E0DF"/>
                </a:solidFill>
                <a:latin typeface="Times New Roman" panose="02020603050405020304" pitchFamily="18" charset="0"/>
                <a:ea typeface="Barlow" pitchFamily="34" charset="-122"/>
                <a:cs typeface="Times New Roman" panose="02020603050405020304" pitchFamily="18" charset="0"/>
              </a:rPr>
              <a:t>Community &amp; Trainer Features:</a:t>
            </a: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 Join challenges, follow peers, book trainer sessions.</a:t>
            </a:r>
            <a:endParaRPr lang="en-US" sz="2400" dirty="0">
              <a:latin typeface="Times New Roman" panose="02020603050405020304" pitchFamily="18" charset="0"/>
              <a:cs typeface="Times New Roman" panose="02020603050405020304" pitchFamily="18" charset="0"/>
            </a:endParaRPr>
          </a:p>
        </p:txBody>
      </p:sp>
      <p:sp>
        <p:nvSpPr>
          <p:cNvPr id="8" name="Text 6"/>
          <p:cNvSpPr/>
          <p:nvPr/>
        </p:nvSpPr>
        <p:spPr>
          <a:xfrm>
            <a:off x="8550220" y="2253323"/>
            <a:ext cx="3212306" cy="305991"/>
          </a:xfrm>
          <a:prstGeom prst="rect">
            <a:avLst/>
          </a:prstGeom>
          <a:noFill/>
          <a:ln/>
        </p:spPr>
        <p:txBody>
          <a:bodyPr wrap="none" lIns="0" tIns="0" rIns="0" bIns="0" rtlCol="0" anchor="t"/>
          <a:lstStyle/>
          <a:p>
            <a:pPr marL="0" indent="0" algn="l">
              <a:lnSpc>
                <a:spcPts val="2400"/>
              </a:lnSpc>
              <a:buNone/>
            </a:pPr>
            <a:r>
              <a:rPr lang="en-US" sz="2800" dirty="0">
                <a:solidFill>
                  <a:srgbClr val="FFFFFF"/>
                </a:solidFill>
                <a:latin typeface="Times New Roman" panose="02020603050405020304" pitchFamily="18" charset="0"/>
                <a:ea typeface="Barlow Medium" pitchFamily="34" charset="-122"/>
                <a:cs typeface="Times New Roman" panose="02020603050405020304" pitchFamily="18" charset="0"/>
              </a:rPr>
              <a:t>Non-Functional </a:t>
            </a:r>
            <a:r>
              <a:rPr lang="en-US" sz="2800" dirty="0" smtClean="0">
                <a:solidFill>
                  <a:srgbClr val="FFFFFF"/>
                </a:solidFill>
                <a:latin typeface="Times New Roman" panose="02020603050405020304" pitchFamily="18" charset="0"/>
                <a:ea typeface="Barlow Medium" pitchFamily="34" charset="-122"/>
                <a:cs typeface="Times New Roman" panose="02020603050405020304" pitchFamily="18" charset="0"/>
              </a:rPr>
              <a:t>Requirements:</a:t>
            </a:r>
            <a:endParaRPr lang="en-US" sz="2800" dirty="0">
              <a:latin typeface="Times New Roman" panose="02020603050405020304" pitchFamily="18" charset="0"/>
              <a:cs typeface="Times New Roman" panose="02020603050405020304" pitchFamily="18" charset="0"/>
            </a:endParaRPr>
          </a:p>
        </p:txBody>
      </p:sp>
      <p:sp>
        <p:nvSpPr>
          <p:cNvPr id="9" name="Text 7"/>
          <p:cNvSpPr/>
          <p:nvPr/>
        </p:nvSpPr>
        <p:spPr>
          <a:xfrm>
            <a:off x="7954152" y="2988773"/>
            <a:ext cx="5478070" cy="530118"/>
          </a:xfrm>
          <a:prstGeom prst="rect">
            <a:avLst/>
          </a:prstGeom>
          <a:noFill/>
          <a:ln/>
        </p:spPr>
        <p:txBody>
          <a:bodyPr wrap="none" lIns="0" tIns="0" rIns="0" bIns="0" rtlCol="0" anchor="t"/>
          <a:lstStyle/>
          <a:p>
            <a:pPr marL="342900" indent="-342900" algn="l">
              <a:lnSpc>
                <a:spcPts val="2750"/>
              </a:lnSpc>
              <a:buSzPct val="100000"/>
              <a:buChar char="•"/>
            </a:pPr>
            <a:r>
              <a:rPr lang="en-US" sz="2400" b="1" dirty="0">
                <a:solidFill>
                  <a:srgbClr val="E5E0DF"/>
                </a:solidFill>
                <a:latin typeface="Times New Roman" panose="02020603050405020304" pitchFamily="18" charset="0"/>
                <a:ea typeface="Barlow" pitchFamily="34" charset="-122"/>
                <a:cs typeface="Times New Roman" panose="02020603050405020304" pitchFamily="18" charset="0"/>
              </a:rPr>
              <a:t>Performance:</a:t>
            </a: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 Dashboards load within 2 seconds.</a:t>
            </a:r>
            <a:endParaRPr lang="en-US" sz="2400" dirty="0">
              <a:latin typeface="Times New Roman" panose="02020603050405020304" pitchFamily="18" charset="0"/>
              <a:cs typeface="Times New Roman" panose="02020603050405020304" pitchFamily="18" charset="0"/>
            </a:endParaRPr>
          </a:p>
        </p:txBody>
      </p:sp>
      <p:sp>
        <p:nvSpPr>
          <p:cNvPr id="10" name="Text 8"/>
          <p:cNvSpPr/>
          <p:nvPr/>
        </p:nvSpPr>
        <p:spPr>
          <a:xfrm>
            <a:off x="7954150" y="3901916"/>
            <a:ext cx="6165413" cy="704850"/>
          </a:xfrm>
          <a:prstGeom prst="rect">
            <a:avLst/>
          </a:prstGeom>
          <a:noFill/>
          <a:ln/>
        </p:spPr>
        <p:txBody>
          <a:bodyPr wrap="square" lIns="0" tIns="0" rIns="0" bIns="0" rtlCol="0" anchor="t"/>
          <a:lstStyle/>
          <a:p>
            <a:pPr marL="342900" indent="-342900" algn="l">
              <a:lnSpc>
                <a:spcPts val="2750"/>
              </a:lnSpc>
              <a:buSzPct val="100000"/>
              <a:buChar char="•"/>
            </a:pPr>
            <a:r>
              <a:rPr lang="en-US" sz="2400" b="1" dirty="0">
                <a:solidFill>
                  <a:srgbClr val="E5E0DF"/>
                </a:solidFill>
                <a:latin typeface="Times New Roman" panose="02020603050405020304" pitchFamily="18" charset="0"/>
                <a:ea typeface="Barlow" pitchFamily="34" charset="-122"/>
                <a:cs typeface="Times New Roman" panose="02020603050405020304" pitchFamily="18" charset="0"/>
              </a:rPr>
              <a:t>Scalability:</a:t>
            </a: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 Supports 1,000 concurrent users without degradation.</a:t>
            </a:r>
            <a:endParaRPr lang="en-US" sz="2400" dirty="0">
              <a:latin typeface="Times New Roman" panose="02020603050405020304" pitchFamily="18" charset="0"/>
              <a:cs typeface="Times New Roman" panose="02020603050405020304" pitchFamily="18" charset="0"/>
            </a:endParaRPr>
          </a:p>
        </p:txBody>
      </p:sp>
      <p:sp>
        <p:nvSpPr>
          <p:cNvPr id="11" name="Text 9"/>
          <p:cNvSpPr/>
          <p:nvPr/>
        </p:nvSpPr>
        <p:spPr>
          <a:xfrm>
            <a:off x="7954150" y="4860012"/>
            <a:ext cx="6165413" cy="352425"/>
          </a:xfrm>
          <a:prstGeom prst="rect">
            <a:avLst/>
          </a:prstGeom>
          <a:noFill/>
          <a:ln/>
        </p:spPr>
        <p:txBody>
          <a:bodyPr wrap="none" lIns="0" tIns="0" rIns="0" bIns="0" rtlCol="0" anchor="t"/>
          <a:lstStyle/>
          <a:p>
            <a:pPr marL="342900" indent="-342900" algn="l">
              <a:lnSpc>
                <a:spcPts val="2750"/>
              </a:lnSpc>
              <a:buSzPct val="100000"/>
              <a:buChar char="•"/>
            </a:pPr>
            <a:r>
              <a:rPr lang="en-US" sz="2400" b="1" dirty="0">
                <a:solidFill>
                  <a:srgbClr val="E5E0DF"/>
                </a:solidFill>
                <a:latin typeface="Times New Roman" panose="02020603050405020304" pitchFamily="18" charset="0"/>
                <a:ea typeface="Barlow" pitchFamily="34" charset="-122"/>
                <a:cs typeface="Times New Roman" panose="02020603050405020304" pitchFamily="18" charset="0"/>
              </a:rPr>
              <a:t>Security:</a:t>
            </a: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 Encrypts user data (HTTPS, secure </a:t>
            </a:r>
            <a:endParaRPr lang="en-US" sz="2400" dirty="0" smtClean="0">
              <a:solidFill>
                <a:srgbClr val="E5E0DF"/>
              </a:solidFill>
              <a:latin typeface="Times New Roman" panose="02020603050405020304" pitchFamily="18" charset="0"/>
              <a:ea typeface="Barlow" pitchFamily="34" charset="-122"/>
              <a:cs typeface="Times New Roman" panose="02020603050405020304" pitchFamily="18" charset="0"/>
            </a:endParaRPr>
          </a:p>
          <a:p>
            <a:pPr algn="l">
              <a:lnSpc>
                <a:spcPts val="2750"/>
              </a:lnSpc>
              <a:buSzPct val="100000"/>
            </a:pP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 </a:t>
            </a:r>
            <a:r>
              <a:rPr lang="en-US" sz="2400" dirty="0" smtClean="0">
                <a:solidFill>
                  <a:srgbClr val="E5E0DF"/>
                </a:solidFill>
                <a:latin typeface="Times New Roman" panose="02020603050405020304" pitchFamily="18" charset="0"/>
                <a:ea typeface="Barlow" pitchFamily="34" charset="-122"/>
                <a:cs typeface="Times New Roman" panose="02020603050405020304" pitchFamily="18" charset="0"/>
              </a:rPr>
              <a:t>    </a:t>
            </a:r>
            <a:r>
              <a:rPr lang="en-US" sz="2400" dirty="0" smtClean="0">
                <a:solidFill>
                  <a:srgbClr val="E5E0DF"/>
                </a:solidFill>
                <a:latin typeface="Times New Roman" panose="02020603050405020304" pitchFamily="18" charset="0"/>
                <a:ea typeface="Barlow" pitchFamily="34" charset="-122"/>
                <a:cs typeface="Times New Roman" panose="02020603050405020304" pitchFamily="18" charset="0"/>
              </a:rPr>
              <a:t>storage</a:t>
            </a: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
        <p:nvSpPr>
          <p:cNvPr id="12" name="Text 10"/>
          <p:cNvSpPr/>
          <p:nvPr/>
        </p:nvSpPr>
        <p:spPr>
          <a:xfrm>
            <a:off x="7954150" y="5741075"/>
            <a:ext cx="6165413" cy="704850"/>
          </a:xfrm>
          <a:prstGeom prst="rect">
            <a:avLst/>
          </a:prstGeom>
          <a:noFill/>
          <a:ln/>
        </p:spPr>
        <p:txBody>
          <a:bodyPr wrap="square" lIns="0" tIns="0" rIns="0" bIns="0" rtlCol="0" anchor="t"/>
          <a:lstStyle/>
          <a:p>
            <a:pPr marL="342900" indent="-342900" algn="l">
              <a:lnSpc>
                <a:spcPts val="2750"/>
              </a:lnSpc>
              <a:buSzPct val="100000"/>
              <a:buChar char="•"/>
            </a:pPr>
            <a:r>
              <a:rPr lang="en-US" sz="2400" b="1" dirty="0">
                <a:solidFill>
                  <a:srgbClr val="E5E0DF"/>
                </a:solidFill>
                <a:latin typeface="Times New Roman" panose="02020603050405020304" pitchFamily="18" charset="0"/>
                <a:ea typeface="Barlow" pitchFamily="34" charset="-122"/>
                <a:cs typeface="Times New Roman" panose="02020603050405020304" pitchFamily="18" charset="0"/>
              </a:rPr>
              <a:t>Usability:</a:t>
            </a:r>
            <a:r>
              <a:rPr lang="en-US" sz="2400" dirty="0">
                <a:solidFill>
                  <a:srgbClr val="E5E0DF"/>
                </a:solidFill>
                <a:latin typeface="Times New Roman" panose="02020603050405020304" pitchFamily="18" charset="0"/>
                <a:ea typeface="Barlow" pitchFamily="34" charset="-122"/>
                <a:cs typeface="Times New Roman" panose="02020603050405020304" pitchFamily="18" charset="0"/>
              </a:rPr>
              <a:t> Intuitive interface, learning curve less than 10 minutes.</a:t>
            </a:r>
            <a:endParaRPr lang="en-US" sz="2400"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12817366" y="7734143"/>
            <a:ext cx="1813033" cy="495457"/>
          </a:xfrm>
          <a:prstGeom prst="rect">
            <a:avLst/>
          </a:prstGeom>
          <a:solidFill>
            <a:schemeClr val="bg2">
              <a:lumMod val="10000"/>
            </a:schemeClr>
          </a:solidFill>
        </p:spPr>
        <p:txBody>
          <a:bodyPr wrap="square" rtlCol="0">
            <a:spAutoFit/>
          </a:bodyPr>
          <a:lstStyle/>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1590511" y="130107"/>
            <a:ext cx="6345436" cy="611981"/>
          </a:xfrm>
          <a:prstGeom prst="rect">
            <a:avLst/>
          </a:prstGeom>
          <a:noFill/>
          <a:ln/>
        </p:spPr>
        <p:txBody>
          <a:bodyPr wrap="none" lIns="0" tIns="0" rIns="0" bIns="0" rtlCol="0" anchor="t"/>
          <a:lstStyle/>
          <a:p>
            <a:pPr marL="0" indent="0" algn="l">
              <a:lnSpc>
                <a:spcPts val="4800"/>
              </a:lnSpc>
              <a:buNone/>
            </a:pPr>
            <a:r>
              <a:rPr lang="en-US" sz="3850" dirty="0">
                <a:solidFill>
                  <a:srgbClr val="FFFFFF"/>
                </a:solidFill>
                <a:latin typeface="Barlow Medium" pitchFamily="34" charset="0"/>
                <a:ea typeface="Barlow Medium" pitchFamily="34" charset="-122"/>
                <a:cs typeface="Barlow Medium" pitchFamily="34" charset="-120"/>
              </a:rPr>
              <a:t>Project Setup and Team Roles</a:t>
            </a:r>
            <a:endParaRPr lang="en-US" sz="3850" dirty="0"/>
          </a:p>
        </p:txBody>
      </p:sp>
      <p:sp>
        <p:nvSpPr>
          <p:cNvPr id="4" name="Text 1"/>
          <p:cNvSpPr/>
          <p:nvPr/>
        </p:nvSpPr>
        <p:spPr>
          <a:xfrm>
            <a:off x="1325519" y="1109772"/>
            <a:ext cx="2447687" cy="305991"/>
          </a:xfrm>
          <a:prstGeom prst="rect">
            <a:avLst/>
          </a:prstGeom>
          <a:noFill/>
          <a:ln/>
        </p:spPr>
        <p:txBody>
          <a:bodyPr wrap="none" lIns="0" tIns="0" rIns="0" bIns="0" rtlCol="0" anchor="t"/>
          <a:lstStyle/>
          <a:p>
            <a:pPr marL="0" indent="0" algn="l">
              <a:lnSpc>
                <a:spcPts val="2400"/>
              </a:lnSpc>
              <a:buNone/>
            </a:pPr>
            <a:r>
              <a:rPr lang="en-US" sz="3600" dirty="0">
                <a:solidFill>
                  <a:schemeClr val="bg1"/>
                </a:solidFill>
                <a:latin typeface="Times New Roman" panose="02020603050405020304" pitchFamily="18" charset="0"/>
                <a:ea typeface="Barlow Medium" pitchFamily="34" charset="-122"/>
                <a:cs typeface="Times New Roman" panose="02020603050405020304" pitchFamily="18" charset="0"/>
              </a:rPr>
              <a:t>Project </a:t>
            </a:r>
            <a:r>
              <a:rPr lang="en-US" sz="3600" dirty="0" smtClean="0">
                <a:solidFill>
                  <a:schemeClr val="bg1"/>
                </a:solidFill>
                <a:latin typeface="Times New Roman" panose="02020603050405020304" pitchFamily="18" charset="0"/>
                <a:ea typeface="Barlow Medium" pitchFamily="34" charset="-122"/>
                <a:cs typeface="Times New Roman" panose="02020603050405020304" pitchFamily="18" charset="0"/>
              </a:rPr>
              <a:t>Infrastructure:</a:t>
            </a:r>
            <a:endParaRPr lang="en-US" sz="3600" dirty="0">
              <a:solidFill>
                <a:schemeClr val="bg1"/>
              </a:solidFill>
              <a:latin typeface="Times New Roman" panose="02020603050405020304" pitchFamily="18" charset="0"/>
              <a:cs typeface="Times New Roman" panose="02020603050405020304" pitchFamily="18" charset="0"/>
            </a:endParaRPr>
          </a:p>
        </p:txBody>
      </p:sp>
      <p:sp>
        <p:nvSpPr>
          <p:cNvPr id="9" name="Text 5"/>
          <p:cNvSpPr/>
          <p:nvPr/>
        </p:nvSpPr>
        <p:spPr>
          <a:xfrm>
            <a:off x="9994106" y="4232315"/>
            <a:ext cx="3755231" cy="352425"/>
          </a:xfrm>
          <a:prstGeom prst="rect">
            <a:avLst/>
          </a:prstGeom>
          <a:noFill/>
          <a:ln/>
        </p:spPr>
        <p:txBody>
          <a:bodyPr wrap="none" lIns="0" tIns="0" rIns="0" bIns="0" rtlCol="0" anchor="t"/>
          <a:lstStyle/>
          <a:p>
            <a:pPr algn="l">
              <a:lnSpc>
                <a:spcPts val="2750"/>
              </a:lnSpc>
              <a:buSzPct val="100000"/>
            </a:pPr>
            <a:endParaRPr lang="en-US" sz="1700" dirty="0"/>
          </a:p>
        </p:txBody>
      </p:sp>
      <p:sp>
        <p:nvSpPr>
          <p:cNvPr id="10" name="Text 6"/>
          <p:cNvSpPr/>
          <p:nvPr/>
        </p:nvSpPr>
        <p:spPr>
          <a:xfrm>
            <a:off x="9994106" y="4661773"/>
            <a:ext cx="3755231" cy="352425"/>
          </a:xfrm>
          <a:prstGeom prst="rect">
            <a:avLst/>
          </a:prstGeom>
          <a:noFill/>
          <a:ln/>
        </p:spPr>
        <p:txBody>
          <a:bodyPr wrap="none" lIns="0" tIns="0" rIns="0" bIns="0" rtlCol="0" anchor="t"/>
          <a:lstStyle/>
          <a:p>
            <a:pPr algn="l">
              <a:lnSpc>
                <a:spcPts val="2750"/>
              </a:lnSpc>
              <a:buSzPct val="100000"/>
            </a:pPr>
            <a:endParaRPr lang="en-US" sz="1700" dirty="0"/>
          </a:p>
        </p:txBody>
      </p:sp>
      <p:sp>
        <p:nvSpPr>
          <p:cNvPr id="11" name="Text 7"/>
          <p:cNvSpPr/>
          <p:nvPr/>
        </p:nvSpPr>
        <p:spPr>
          <a:xfrm>
            <a:off x="9994106" y="5091232"/>
            <a:ext cx="3755231" cy="352425"/>
          </a:xfrm>
          <a:prstGeom prst="rect">
            <a:avLst/>
          </a:prstGeom>
          <a:noFill/>
          <a:ln/>
        </p:spPr>
        <p:txBody>
          <a:bodyPr wrap="none" lIns="0" tIns="0" rIns="0" bIns="0" rtlCol="0" anchor="t"/>
          <a:lstStyle/>
          <a:p>
            <a:pPr algn="l">
              <a:lnSpc>
                <a:spcPts val="2750"/>
              </a:lnSpc>
              <a:buSzPct val="100000"/>
            </a:pPr>
            <a:endParaRPr lang="en-US" sz="1700" dirty="0"/>
          </a:p>
        </p:txBody>
      </p:sp>
      <p:sp>
        <p:nvSpPr>
          <p:cNvPr id="12" name="TextBox 11"/>
          <p:cNvSpPr txBox="1"/>
          <p:nvPr/>
        </p:nvSpPr>
        <p:spPr>
          <a:xfrm>
            <a:off x="224555" y="1630866"/>
            <a:ext cx="12624342" cy="6647974"/>
          </a:xfrm>
          <a:prstGeom prst="rect">
            <a:avLst/>
          </a:prstGeom>
          <a:noFill/>
        </p:spPr>
        <p:txBody>
          <a:bodyPr wrap="square" rtlCol="0">
            <a:spAutoFit/>
          </a:bodyPr>
          <a:lstStyle/>
          <a:p>
            <a:pPr marL="457200" indent="-457200">
              <a:buAutoNum type="arabicPeriod"/>
            </a:pPr>
            <a:r>
              <a:rPr lang="en-GB" sz="2400" b="1" dirty="0" smtClean="0">
                <a:solidFill>
                  <a:schemeClr val="bg1"/>
                </a:solidFill>
                <a:latin typeface="Times New Roman" panose="02020603050405020304" pitchFamily="18" charset="0"/>
                <a:cs typeface="Times New Roman" panose="02020603050405020304" pitchFamily="18" charset="0"/>
              </a:rPr>
              <a:t>Frontend</a:t>
            </a:r>
            <a:r>
              <a:rPr lang="en-GB" sz="2400" b="1" dirty="0">
                <a:solidFill>
                  <a:schemeClr val="bg1"/>
                </a:solidFill>
                <a:latin typeface="Times New Roman" panose="02020603050405020304" pitchFamily="18" charset="0"/>
                <a:cs typeface="Times New Roman" panose="02020603050405020304" pitchFamily="18" charset="0"/>
              </a:rPr>
              <a:t>:</a:t>
            </a:r>
            <a:r>
              <a:rPr lang="en-GB" sz="2400" dirty="0">
                <a:solidFill>
                  <a:schemeClr val="bg1"/>
                </a:solidFill>
                <a:latin typeface="Times New Roman" panose="02020603050405020304" pitchFamily="18" charset="0"/>
                <a:cs typeface="Times New Roman" panose="02020603050405020304" pitchFamily="18" charset="0"/>
              </a:rPr>
              <a:t> Built using </a:t>
            </a:r>
            <a:r>
              <a:rPr lang="en-GB" sz="2400" b="1" dirty="0">
                <a:solidFill>
                  <a:schemeClr val="bg1"/>
                </a:solidFill>
                <a:latin typeface="Times New Roman" panose="02020603050405020304" pitchFamily="18" charset="0"/>
                <a:cs typeface="Times New Roman" panose="02020603050405020304" pitchFamily="18" charset="0"/>
              </a:rPr>
              <a:t>React </a:t>
            </a:r>
            <a:r>
              <a:rPr lang="en-GB" sz="2400" dirty="0">
                <a:solidFill>
                  <a:schemeClr val="bg1"/>
                </a:solidFill>
                <a:latin typeface="Times New Roman" panose="02020603050405020304" pitchFamily="18" charset="0"/>
                <a:cs typeface="Times New Roman" panose="02020603050405020304" pitchFamily="18" charset="0"/>
              </a:rPr>
              <a:t>for a responsive interface, enabling dynamic workout dashboards and community feeds</a:t>
            </a:r>
            <a:r>
              <a:rPr lang="en-GB" sz="2400" dirty="0" smtClean="0">
                <a:solidFill>
                  <a:schemeClr val="bg1"/>
                </a:solidFill>
                <a:latin typeface="Times New Roman" panose="02020603050405020304" pitchFamily="18" charset="0"/>
                <a:cs typeface="Times New Roman" panose="02020603050405020304" pitchFamily="18" charset="0"/>
              </a:rPr>
              <a:t>.</a:t>
            </a:r>
          </a:p>
          <a:p>
            <a:endParaRPr lang="en-US" sz="2400" dirty="0">
              <a:solidFill>
                <a:schemeClr val="bg1"/>
              </a:solidFill>
              <a:latin typeface="Times New Roman" panose="02020603050405020304" pitchFamily="18" charset="0"/>
              <a:cs typeface="Times New Roman" panose="02020603050405020304" pitchFamily="18" charset="0"/>
            </a:endParaRPr>
          </a:p>
          <a:p>
            <a:r>
              <a:rPr lang="en-GB" sz="2400" b="1" dirty="0">
                <a:solidFill>
                  <a:schemeClr val="bg1"/>
                </a:solidFill>
                <a:latin typeface="Times New Roman" panose="02020603050405020304" pitchFamily="18" charset="0"/>
                <a:cs typeface="Times New Roman" panose="02020603050405020304" pitchFamily="18" charset="0"/>
              </a:rPr>
              <a:t>2. Backend</a:t>
            </a:r>
            <a:r>
              <a:rPr lang="en-GB" sz="2400" dirty="0">
                <a:solidFill>
                  <a:schemeClr val="bg1"/>
                </a:solidFill>
                <a:latin typeface="Times New Roman" panose="02020603050405020304" pitchFamily="18" charset="0"/>
                <a:cs typeface="Times New Roman" panose="02020603050405020304" pitchFamily="18" charset="0"/>
              </a:rPr>
              <a:t>: Developed using </a:t>
            </a:r>
            <a:r>
              <a:rPr lang="en-GB" sz="2400" b="1" dirty="0">
                <a:solidFill>
                  <a:schemeClr val="bg1"/>
                </a:solidFill>
                <a:latin typeface="Times New Roman" panose="02020603050405020304" pitchFamily="18" charset="0"/>
                <a:cs typeface="Times New Roman" panose="02020603050405020304" pitchFamily="18" charset="0"/>
              </a:rPr>
              <a:t>Node.js</a:t>
            </a:r>
            <a:r>
              <a:rPr lang="en-GB" sz="2400" dirty="0">
                <a:solidFill>
                  <a:schemeClr val="bg1"/>
                </a:solidFill>
                <a:latin typeface="Times New Roman" panose="02020603050405020304" pitchFamily="18" charset="0"/>
                <a:cs typeface="Times New Roman" panose="02020603050405020304" pitchFamily="18" charset="0"/>
              </a:rPr>
              <a:t> with </a:t>
            </a:r>
            <a:r>
              <a:rPr lang="en-GB" sz="2400" b="1" dirty="0">
                <a:solidFill>
                  <a:schemeClr val="bg1"/>
                </a:solidFill>
                <a:latin typeface="Times New Roman" panose="02020603050405020304" pitchFamily="18" charset="0"/>
                <a:cs typeface="Times New Roman" panose="02020603050405020304" pitchFamily="18" charset="0"/>
              </a:rPr>
              <a:t>Express</a:t>
            </a:r>
            <a:r>
              <a:rPr lang="en-GB" sz="2400" dirty="0">
                <a:solidFill>
                  <a:schemeClr val="bg1"/>
                </a:solidFill>
                <a:latin typeface="Times New Roman" panose="02020603050405020304" pitchFamily="18" charset="0"/>
                <a:cs typeface="Times New Roman" panose="02020603050405020304" pitchFamily="18" charset="0"/>
              </a:rPr>
              <a:t> for API endpoints to manage workouts, </a:t>
            </a:r>
            <a:r>
              <a:rPr lang="en-GB" sz="2400" dirty="0" smtClean="0">
                <a:solidFill>
                  <a:schemeClr val="bg1"/>
                </a:solidFill>
                <a:latin typeface="Times New Roman" panose="02020603050405020304" pitchFamily="18" charset="0"/>
                <a:cs typeface="Times New Roman" panose="02020603050405020304" pitchFamily="18" charset="0"/>
              </a:rPr>
              <a:t>user profiles</a:t>
            </a:r>
            <a:r>
              <a:rPr lang="en-GB" sz="2400" dirty="0">
                <a:solidFill>
                  <a:schemeClr val="bg1"/>
                </a:solidFill>
                <a:latin typeface="Times New Roman" panose="02020603050405020304" pitchFamily="18" charset="0"/>
                <a:cs typeface="Times New Roman" panose="02020603050405020304" pitchFamily="18" charset="0"/>
              </a:rPr>
              <a:t>, </a:t>
            </a:r>
            <a:r>
              <a:rPr lang="en-GB" sz="2400" dirty="0" smtClean="0">
                <a:solidFill>
                  <a:schemeClr val="bg1"/>
                </a:solidFill>
                <a:latin typeface="Times New Roman" panose="02020603050405020304" pitchFamily="18" charset="0"/>
                <a:cs typeface="Times New Roman" panose="02020603050405020304" pitchFamily="18" charset="0"/>
              </a:rPr>
              <a:t>    and </a:t>
            </a:r>
            <a:r>
              <a:rPr lang="en-GB" sz="2400" dirty="0">
                <a:solidFill>
                  <a:schemeClr val="bg1"/>
                </a:solidFill>
                <a:latin typeface="Times New Roman" panose="02020603050405020304" pitchFamily="18" charset="0"/>
                <a:cs typeface="Times New Roman" panose="02020603050405020304" pitchFamily="18" charset="0"/>
              </a:rPr>
              <a:t>trainer bookings</a:t>
            </a:r>
            <a:r>
              <a:rPr lang="en-GB" sz="2400" dirty="0" smtClean="0">
                <a:solidFill>
                  <a:schemeClr val="bg1"/>
                </a:solidFill>
                <a:latin typeface="Times New Roman" panose="02020603050405020304" pitchFamily="18" charset="0"/>
                <a:cs typeface="Times New Roman" panose="02020603050405020304" pitchFamily="18" charset="0"/>
              </a:rPr>
              <a:t>.</a:t>
            </a:r>
          </a:p>
          <a:p>
            <a:endParaRPr lang="en-US" sz="2400" dirty="0">
              <a:solidFill>
                <a:schemeClr val="bg1"/>
              </a:solidFill>
              <a:latin typeface="Times New Roman" panose="02020603050405020304" pitchFamily="18" charset="0"/>
              <a:cs typeface="Times New Roman" panose="02020603050405020304" pitchFamily="18" charset="0"/>
            </a:endParaRPr>
          </a:p>
          <a:p>
            <a:r>
              <a:rPr lang="en-GB" sz="2400" b="1" dirty="0">
                <a:solidFill>
                  <a:schemeClr val="bg1"/>
                </a:solidFill>
                <a:latin typeface="Times New Roman" panose="02020603050405020304" pitchFamily="18" charset="0"/>
                <a:cs typeface="Times New Roman" panose="02020603050405020304" pitchFamily="18" charset="0"/>
              </a:rPr>
              <a:t>3. Database</a:t>
            </a:r>
            <a:r>
              <a:rPr lang="en-GB" sz="2400" dirty="0">
                <a:solidFill>
                  <a:schemeClr val="bg1"/>
                </a:solidFill>
                <a:latin typeface="Times New Roman" panose="02020603050405020304" pitchFamily="18" charset="0"/>
                <a:cs typeface="Times New Roman" panose="02020603050405020304" pitchFamily="18" charset="0"/>
              </a:rPr>
              <a:t>: </a:t>
            </a:r>
            <a:r>
              <a:rPr lang="en-GB" sz="2400" b="1" dirty="0">
                <a:solidFill>
                  <a:schemeClr val="bg1"/>
                </a:solidFill>
                <a:latin typeface="Times New Roman" panose="02020603050405020304" pitchFamily="18" charset="0"/>
                <a:cs typeface="Times New Roman" panose="02020603050405020304" pitchFamily="18" charset="0"/>
              </a:rPr>
              <a:t>MongoDB</a:t>
            </a:r>
            <a:r>
              <a:rPr lang="en-GB" sz="2400" dirty="0">
                <a:solidFill>
                  <a:schemeClr val="bg1"/>
                </a:solidFill>
                <a:latin typeface="Times New Roman" panose="02020603050405020304" pitchFamily="18" charset="0"/>
                <a:cs typeface="Times New Roman" panose="02020603050405020304" pitchFamily="18" charset="0"/>
              </a:rPr>
              <a:t> for storing user data, workout logs, and community interactions, offering flexibility for dynamic fitness data</a:t>
            </a:r>
            <a:r>
              <a:rPr lang="en-GB" sz="2400" dirty="0" smtClean="0">
                <a:solidFill>
                  <a:schemeClr val="bg1"/>
                </a:solidFill>
                <a:latin typeface="Times New Roman" panose="02020603050405020304" pitchFamily="18" charset="0"/>
                <a:cs typeface="Times New Roman" panose="02020603050405020304" pitchFamily="18" charset="0"/>
              </a:rPr>
              <a:t>.</a:t>
            </a:r>
          </a:p>
          <a:p>
            <a:endParaRPr lang="en-US" sz="2400" dirty="0">
              <a:solidFill>
                <a:schemeClr val="bg1"/>
              </a:solidFill>
              <a:latin typeface="Times New Roman" panose="02020603050405020304" pitchFamily="18" charset="0"/>
              <a:cs typeface="Times New Roman" panose="02020603050405020304" pitchFamily="18" charset="0"/>
            </a:endParaRPr>
          </a:p>
          <a:p>
            <a:r>
              <a:rPr lang="en-GB" sz="2400" b="1" dirty="0">
                <a:solidFill>
                  <a:schemeClr val="bg1"/>
                </a:solidFill>
                <a:latin typeface="Times New Roman" panose="02020603050405020304" pitchFamily="18" charset="0"/>
                <a:cs typeface="Times New Roman" panose="02020603050405020304" pitchFamily="18" charset="0"/>
              </a:rPr>
              <a:t>4. Cloud Hosting</a:t>
            </a:r>
            <a:r>
              <a:rPr lang="en-GB" sz="2400" dirty="0">
                <a:solidFill>
                  <a:schemeClr val="bg1"/>
                </a:solidFill>
                <a:latin typeface="Times New Roman" panose="02020603050405020304" pitchFamily="18" charset="0"/>
                <a:cs typeface="Times New Roman" panose="02020603050405020304" pitchFamily="18" charset="0"/>
              </a:rPr>
              <a:t>: Deployed on </a:t>
            </a:r>
            <a:r>
              <a:rPr lang="en-GB" sz="2400" b="1" dirty="0">
                <a:solidFill>
                  <a:schemeClr val="bg1"/>
                </a:solidFill>
                <a:latin typeface="Times New Roman" panose="02020603050405020304" pitchFamily="18" charset="0"/>
                <a:cs typeface="Times New Roman" panose="02020603050405020304" pitchFamily="18" charset="0"/>
              </a:rPr>
              <a:t>Google Cloud Platform (GCP)</a:t>
            </a:r>
            <a:r>
              <a:rPr lang="en-GB" sz="2400" dirty="0">
                <a:solidFill>
                  <a:schemeClr val="bg1"/>
                </a:solidFill>
                <a:latin typeface="Times New Roman" panose="02020603050405020304" pitchFamily="18" charset="0"/>
                <a:cs typeface="Times New Roman" panose="02020603050405020304" pitchFamily="18" charset="0"/>
              </a:rPr>
              <a:t> using Cloud Run for </a:t>
            </a:r>
            <a:r>
              <a:rPr lang="en-GB" sz="2400" dirty="0" err="1">
                <a:solidFill>
                  <a:schemeClr val="bg1"/>
                </a:solidFill>
                <a:latin typeface="Times New Roman" panose="02020603050405020304" pitchFamily="18" charset="0"/>
                <a:cs typeface="Times New Roman" panose="02020603050405020304" pitchFamily="18" charset="0"/>
              </a:rPr>
              <a:t>serverless</a:t>
            </a:r>
            <a:r>
              <a:rPr lang="en-GB" sz="2400" dirty="0">
                <a:solidFill>
                  <a:schemeClr val="bg1"/>
                </a:solidFill>
                <a:latin typeface="Times New Roman" panose="02020603050405020304" pitchFamily="18" charset="0"/>
                <a:cs typeface="Times New Roman" panose="02020603050405020304" pitchFamily="18" charset="0"/>
              </a:rPr>
              <a:t> deployment or App Engine for managed hosting, ensuring scalability</a:t>
            </a:r>
            <a:r>
              <a:rPr lang="en-GB" sz="2400" dirty="0" smtClean="0">
                <a:solidFill>
                  <a:schemeClr val="bg1"/>
                </a:solidFill>
                <a:latin typeface="Times New Roman" panose="02020603050405020304" pitchFamily="18" charset="0"/>
                <a:cs typeface="Times New Roman" panose="02020603050405020304" pitchFamily="18" charset="0"/>
              </a:rPr>
              <a:t>.</a:t>
            </a:r>
          </a:p>
          <a:p>
            <a:endParaRPr lang="en-US" sz="2400" dirty="0">
              <a:solidFill>
                <a:schemeClr val="bg1"/>
              </a:solidFill>
              <a:latin typeface="Times New Roman" panose="02020603050405020304" pitchFamily="18" charset="0"/>
              <a:cs typeface="Times New Roman" panose="02020603050405020304" pitchFamily="18" charset="0"/>
            </a:endParaRPr>
          </a:p>
          <a:p>
            <a:r>
              <a:rPr lang="en-GB" sz="2400" b="1" dirty="0">
                <a:solidFill>
                  <a:schemeClr val="bg1"/>
                </a:solidFill>
                <a:latin typeface="Times New Roman" panose="02020603050405020304" pitchFamily="18" charset="0"/>
                <a:cs typeface="Times New Roman" panose="02020603050405020304" pitchFamily="18" charset="0"/>
              </a:rPr>
              <a:t>5. Development Tools</a:t>
            </a:r>
            <a:r>
              <a:rPr lang="en-GB" sz="2400" dirty="0">
                <a:solidFill>
                  <a:schemeClr val="bg1"/>
                </a:solidFill>
                <a:latin typeface="Times New Roman" panose="02020603050405020304" pitchFamily="18" charset="0"/>
                <a:cs typeface="Times New Roman" panose="02020603050405020304" pitchFamily="18" charset="0"/>
              </a:rPr>
              <a:t>:</a:t>
            </a:r>
            <a:endParaRPr lang="en-US" sz="2400" dirty="0">
              <a:solidFill>
                <a:schemeClr val="bg1"/>
              </a:solidFill>
              <a:latin typeface="Times New Roman" panose="02020603050405020304" pitchFamily="18" charset="0"/>
              <a:cs typeface="Times New Roman" panose="02020603050405020304" pitchFamily="18" charset="0"/>
            </a:endParaRPr>
          </a:p>
          <a:p>
            <a:pPr lvl="0"/>
            <a:r>
              <a:rPr lang="en-GB" sz="2400" b="1" dirty="0">
                <a:solidFill>
                  <a:schemeClr val="bg1"/>
                </a:solidFill>
                <a:latin typeface="Times New Roman" panose="02020603050405020304" pitchFamily="18" charset="0"/>
                <a:cs typeface="Times New Roman" panose="02020603050405020304" pitchFamily="18" charset="0"/>
              </a:rPr>
              <a:t>VS Code</a:t>
            </a:r>
            <a:r>
              <a:rPr lang="en-GB" sz="2400" dirty="0">
                <a:solidFill>
                  <a:schemeClr val="bg1"/>
                </a:solidFill>
                <a:latin typeface="Times New Roman" panose="02020603050405020304" pitchFamily="18" charset="0"/>
                <a:cs typeface="Times New Roman" panose="02020603050405020304" pitchFamily="18" charset="0"/>
              </a:rPr>
              <a:t>: For coding and debugging.</a:t>
            </a:r>
            <a:endParaRPr lang="en-US" sz="2400" dirty="0">
              <a:solidFill>
                <a:schemeClr val="bg1"/>
              </a:solidFill>
              <a:latin typeface="Times New Roman" panose="02020603050405020304" pitchFamily="18" charset="0"/>
              <a:cs typeface="Times New Roman" panose="02020603050405020304" pitchFamily="18" charset="0"/>
            </a:endParaRPr>
          </a:p>
          <a:p>
            <a:pPr lvl="0"/>
            <a:r>
              <a:rPr lang="en-GB" sz="2400" b="1" dirty="0">
                <a:solidFill>
                  <a:schemeClr val="bg1"/>
                </a:solidFill>
                <a:latin typeface="Times New Roman" panose="02020603050405020304" pitchFamily="18" charset="0"/>
                <a:cs typeface="Times New Roman" panose="02020603050405020304" pitchFamily="18" charset="0"/>
              </a:rPr>
              <a:t>Docker</a:t>
            </a:r>
            <a:r>
              <a:rPr lang="en-GB" sz="2400" dirty="0">
                <a:solidFill>
                  <a:schemeClr val="bg1"/>
                </a:solidFill>
                <a:latin typeface="Times New Roman" panose="02020603050405020304" pitchFamily="18" charset="0"/>
                <a:cs typeface="Times New Roman" panose="02020603050405020304" pitchFamily="18" charset="0"/>
              </a:rPr>
              <a:t>: For containerizing the application to ensure consistent environments.</a:t>
            </a:r>
            <a:endParaRPr lang="en-US" sz="2400" dirty="0">
              <a:solidFill>
                <a:schemeClr val="bg1"/>
              </a:solidFill>
              <a:latin typeface="Times New Roman" panose="02020603050405020304" pitchFamily="18" charset="0"/>
              <a:cs typeface="Times New Roman" panose="02020603050405020304" pitchFamily="18" charset="0"/>
            </a:endParaRPr>
          </a:p>
          <a:p>
            <a:pPr lvl="0"/>
            <a:r>
              <a:rPr lang="en-GB" sz="2400" b="1" dirty="0">
                <a:solidFill>
                  <a:schemeClr val="bg1"/>
                </a:solidFill>
                <a:latin typeface="Times New Roman" panose="02020603050405020304" pitchFamily="18" charset="0"/>
                <a:cs typeface="Times New Roman" panose="02020603050405020304" pitchFamily="18" charset="0"/>
              </a:rPr>
              <a:t>Postman</a:t>
            </a:r>
            <a:r>
              <a:rPr lang="en-GB" sz="2400" dirty="0">
                <a:solidFill>
                  <a:schemeClr val="bg1"/>
                </a:solidFill>
                <a:latin typeface="Times New Roman" panose="02020603050405020304" pitchFamily="18" charset="0"/>
                <a:cs typeface="Times New Roman" panose="02020603050405020304" pitchFamily="18" charset="0"/>
              </a:rPr>
              <a:t>: For testing API endpoints.</a:t>
            </a:r>
            <a:endParaRPr lang="en-US" sz="2400" dirty="0">
              <a:solidFill>
                <a:schemeClr val="bg1"/>
              </a:solidFill>
              <a:latin typeface="Times New Roman" panose="02020603050405020304" pitchFamily="18" charset="0"/>
              <a:cs typeface="Times New Roman" panose="02020603050405020304" pitchFamily="18" charset="0"/>
            </a:endParaRPr>
          </a:p>
          <a:p>
            <a:pPr lvl="0"/>
            <a:r>
              <a:rPr lang="en-GB" sz="2400" b="1" dirty="0">
                <a:solidFill>
                  <a:schemeClr val="bg1"/>
                </a:solidFill>
                <a:latin typeface="Times New Roman" panose="02020603050405020304" pitchFamily="18" charset="0"/>
                <a:cs typeface="Times New Roman" panose="02020603050405020304" pitchFamily="18" charset="0"/>
              </a:rPr>
              <a:t>CI/CD Pipeline</a:t>
            </a:r>
            <a:r>
              <a:rPr lang="en-GB" sz="2400" dirty="0">
                <a:solidFill>
                  <a:schemeClr val="bg1"/>
                </a:solidFill>
                <a:latin typeface="Times New Roman" panose="02020603050405020304" pitchFamily="18" charset="0"/>
                <a:cs typeface="Times New Roman" panose="02020603050405020304" pitchFamily="18" charset="0"/>
              </a:rPr>
              <a:t>: Configured on GitHub Actions for automated testing and deployment.</a:t>
            </a:r>
            <a:endParaRPr lang="en-US" sz="2400" dirty="0">
              <a:solidFill>
                <a:schemeClr val="bg1"/>
              </a:solidFill>
              <a:latin typeface="Times New Roman" panose="02020603050405020304" pitchFamily="18" charset="0"/>
              <a:cs typeface="Times New Roman" panose="02020603050405020304" pitchFamily="18" charset="0"/>
            </a:endParaRPr>
          </a:p>
          <a:p>
            <a:endParaRPr lang="en-US" dirty="0"/>
          </a:p>
        </p:txBody>
      </p:sp>
      <p:sp>
        <p:nvSpPr>
          <p:cNvPr id="13" name="TextBox 12"/>
          <p:cNvSpPr txBox="1"/>
          <p:nvPr/>
        </p:nvSpPr>
        <p:spPr>
          <a:xfrm>
            <a:off x="12817366" y="7734143"/>
            <a:ext cx="1813033" cy="495457"/>
          </a:xfrm>
          <a:prstGeom prst="rect">
            <a:avLst/>
          </a:prstGeom>
          <a:solidFill>
            <a:schemeClr val="bg2">
              <a:lumMod val="10000"/>
            </a:schemeClr>
          </a:solidFill>
        </p:spPr>
        <p:txBody>
          <a:bodyPr wrap="square" rtlCol="0">
            <a:spAutoFit/>
          </a:bodyPr>
          <a:lstStyle/>
          <a:p>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TotalTime>
  <Words>807</Words>
  <Application>Microsoft Office PowerPoint</Application>
  <PresentationFormat>Custom</PresentationFormat>
  <Paragraphs>98</Paragraphs>
  <Slides>11</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Times New Roman</vt:lpstr>
      <vt:lpstr>Arial</vt:lpstr>
      <vt:lpstr>Barlow</vt:lpstr>
      <vt:lpstr>Calibri</vt:lpstr>
      <vt:lpstr>Barlow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Trizah Nyoike</cp:lastModifiedBy>
  <cp:revision>10</cp:revision>
  <dcterms:created xsi:type="dcterms:W3CDTF">2025-06-16T18:22:04Z</dcterms:created>
  <dcterms:modified xsi:type="dcterms:W3CDTF">2025-06-16T19:25:12Z</dcterms:modified>
</cp:coreProperties>
</file>